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648" r:id="rId1"/>
    <p:sldMasterId id="2147483660" r:id="rId2"/>
  </p:sldMasterIdLst>
  <p:sldIdLst>
    <p:sldId id="276" r:id="rId3"/>
    <p:sldId id="256" r:id="rId4"/>
    <p:sldId id="257" r:id="rId5"/>
    <p:sldId id="258" r:id="rId6"/>
    <p:sldId id="260" r:id="rId7"/>
    <p:sldId id="259" r:id="rId8"/>
    <p:sldId id="261" r:id="rId9"/>
    <p:sldId id="262" r:id="rId10"/>
    <p:sldId id="264" r:id="rId11"/>
    <p:sldId id="263" r:id="rId12"/>
    <p:sldId id="265" r:id="rId13"/>
    <p:sldId id="266" r:id="rId14"/>
    <p:sldId id="267" r:id="rId15"/>
    <p:sldId id="268" r:id="rId16"/>
    <p:sldId id="269" r:id="rId17"/>
    <p:sldId id="270" r:id="rId18"/>
    <p:sldId id="271" r:id="rId19"/>
    <p:sldId id="272" r:id="rId20"/>
    <p:sldId id="273" r:id="rId21"/>
    <p:sldId id="274" r:id="rId22"/>
    <p:sldId id="275" r:id="rId23"/>
  </p:sldIdLst>
  <p:sldSz cx="12192000" cy="6858000"/>
  <p:notesSz cx="6858000" cy="9144000"/>
  <p:defaultTextStyle>
    <a:defPPr>
      <a:defRPr lang="ar-IQ"/>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84380"/>
    <p:restoredTop sz="94660"/>
  </p:normalViewPr>
  <p:slideViewPr>
    <p:cSldViewPr snapToGrid="0">
      <p:cViewPr varScale="1">
        <p:scale>
          <a:sx n="75" d="100"/>
          <a:sy n="75" d="100"/>
        </p:scale>
        <p:origin x="294" y="6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theme" Target="theme/theme1.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شريحة عنوان">
    <p:spTree>
      <p:nvGrpSpPr>
        <p:cNvPr id="1" name=""/>
        <p:cNvGrpSpPr/>
        <p:nvPr/>
      </p:nvGrpSpPr>
      <p:grpSpPr>
        <a:xfrm>
          <a:off x="0" y="0"/>
          <a:ext cx="0" cy="0"/>
          <a:chOff x="0" y="0"/>
          <a:chExt cx="0" cy="0"/>
        </a:xfrm>
      </p:grpSpPr>
      <p:sp>
        <p:nvSpPr>
          <p:cNvPr id="2" name="عنوان 1"/>
          <p:cNvSpPr>
            <a:spLocks noGrp="1"/>
          </p:cNvSpPr>
          <p:nvPr>
            <p:ph type="ctrTitle"/>
          </p:nvPr>
        </p:nvSpPr>
        <p:spPr>
          <a:xfrm>
            <a:off x="1524000" y="1122363"/>
            <a:ext cx="9144000" cy="2387600"/>
          </a:xfrm>
        </p:spPr>
        <p:txBody>
          <a:bodyPr anchor="b"/>
          <a:lstStyle>
            <a:lvl1pPr algn="ctr">
              <a:defRPr sz="6000"/>
            </a:lvl1pPr>
          </a:lstStyle>
          <a:p>
            <a:r>
              <a:rPr lang="ar-SA" smtClean="0"/>
              <a:t>انقر لتحرير نمط العنوان الرئيسي</a:t>
            </a:r>
            <a:endParaRPr lang="ar-IQ"/>
          </a:p>
        </p:txBody>
      </p:sp>
      <p:sp>
        <p:nvSpPr>
          <p:cNvPr id="3" name="عنوان فرعي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ar-SA" smtClean="0"/>
              <a:t>انقر لتحرير نمط العنوان الثانوي الرئيسي</a:t>
            </a:r>
            <a:endParaRPr lang="ar-IQ"/>
          </a:p>
        </p:txBody>
      </p:sp>
      <p:sp>
        <p:nvSpPr>
          <p:cNvPr id="4" name="عنصر نائب للتاريخ 3"/>
          <p:cNvSpPr>
            <a:spLocks noGrp="1"/>
          </p:cNvSpPr>
          <p:nvPr>
            <p:ph type="dt" sz="half" idx="10"/>
          </p:nvPr>
        </p:nvSpPr>
        <p:spPr/>
        <p:txBody>
          <a:bodyPr/>
          <a:lstStyle/>
          <a:p>
            <a:fld id="{46DFB138-5487-4FBC-A3CD-CB47D5682931}" type="datetimeFigureOut">
              <a:rPr lang="ar-IQ" smtClean="0"/>
              <a:t>22/04/1440</a:t>
            </a:fld>
            <a:endParaRPr lang="ar-IQ"/>
          </a:p>
        </p:txBody>
      </p:sp>
      <p:sp>
        <p:nvSpPr>
          <p:cNvPr id="5" name="عنصر نائب للتذييل 4"/>
          <p:cNvSpPr>
            <a:spLocks noGrp="1"/>
          </p:cNvSpPr>
          <p:nvPr>
            <p:ph type="ftr" sz="quarter" idx="11"/>
          </p:nvPr>
        </p:nvSpPr>
        <p:spPr/>
        <p:txBody>
          <a:bodyPr/>
          <a:lstStyle/>
          <a:p>
            <a:endParaRPr lang="ar-IQ"/>
          </a:p>
        </p:txBody>
      </p:sp>
      <p:sp>
        <p:nvSpPr>
          <p:cNvPr id="6" name="عنصر نائب لرقم الشريحة 5"/>
          <p:cNvSpPr>
            <a:spLocks noGrp="1"/>
          </p:cNvSpPr>
          <p:nvPr>
            <p:ph type="sldNum" sz="quarter" idx="12"/>
          </p:nvPr>
        </p:nvSpPr>
        <p:spPr/>
        <p:txBody>
          <a:bodyPr/>
          <a:lstStyle/>
          <a:p>
            <a:fld id="{0FD7C930-5E6A-4856-8AD1-77A412A9B404}" type="slidenum">
              <a:rPr lang="ar-IQ" smtClean="0"/>
              <a:t>‹#›</a:t>
            </a:fld>
            <a:endParaRPr lang="ar-IQ"/>
          </a:p>
        </p:txBody>
      </p:sp>
    </p:spTree>
    <p:extLst>
      <p:ext uri="{BB962C8B-B14F-4D97-AF65-F5344CB8AC3E}">
        <p14:creationId xmlns:p14="http://schemas.microsoft.com/office/powerpoint/2010/main" val="216829452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عنوان ونص عمودي">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IQ"/>
          </a:p>
        </p:txBody>
      </p:sp>
      <p:sp>
        <p:nvSpPr>
          <p:cNvPr id="3" name="عنصر نائب للعنوان العمودي 2"/>
          <p:cNvSpPr>
            <a:spLocks noGrp="1"/>
          </p:cNvSpPr>
          <p:nvPr>
            <p:ph type="body" orient="vert" idx="1"/>
          </p:nvPr>
        </p:nvSpPr>
        <p:spPr/>
        <p:txBody>
          <a:bodyPr vert="eaVer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4" name="عنصر نائب للتاريخ 3"/>
          <p:cNvSpPr>
            <a:spLocks noGrp="1"/>
          </p:cNvSpPr>
          <p:nvPr>
            <p:ph type="dt" sz="half" idx="10"/>
          </p:nvPr>
        </p:nvSpPr>
        <p:spPr/>
        <p:txBody>
          <a:bodyPr/>
          <a:lstStyle/>
          <a:p>
            <a:fld id="{46DFB138-5487-4FBC-A3CD-CB47D5682931}" type="datetimeFigureOut">
              <a:rPr lang="ar-IQ" smtClean="0"/>
              <a:t>22/04/1440</a:t>
            </a:fld>
            <a:endParaRPr lang="ar-IQ"/>
          </a:p>
        </p:txBody>
      </p:sp>
      <p:sp>
        <p:nvSpPr>
          <p:cNvPr id="5" name="عنصر نائب للتذييل 4"/>
          <p:cNvSpPr>
            <a:spLocks noGrp="1"/>
          </p:cNvSpPr>
          <p:nvPr>
            <p:ph type="ftr" sz="quarter" idx="11"/>
          </p:nvPr>
        </p:nvSpPr>
        <p:spPr/>
        <p:txBody>
          <a:bodyPr/>
          <a:lstStyle/>
          <a:p>
            <a:endParaRPr lang="ar-IQ"/>
          </a:p>
        </p:txBody>
      </p:sp>
      <p:sp>
        <p:nvSpPr>
          <p:cNvPr id="6" name="عنصر نائب لرقم الشريحة 5"/>
          <p:cNvSpPr>
            <a:spLocks noGrp="1"/>
          </p:cNvSpPr>
          <p:nvPr>
            <p:ph type="sldNum" sz="quarter" idx="12"/>
          </p:nvPr>
        </p:nvSpPr>
        <p:spPr/>
        <p:txBody>
          <a:bodyPr/>
          <a:lstStyle/>
          <a:p>
            <a:fld id="{0FD7C930-5E6A-4856-8AD1-77A412A9B404}" type="slidenum">
              <a:rPr lang="ar-IQ" smtClean="0"/>
              <a:t>‹#›</a:t>
            </a:fld>
            <a:endParaRPr lang="ar-IQ"/>
          </a:p>
        </p:txBody>
      </p:sp>
    </p:spTree>
    <p:extLst>
      <p:ext uri="{BB962C8B-B14F-4D97-AF65-F5344CB8AC3E}">
        <p14:creationId xmlns:p14="http://schemas.microsoft.com/office/powerpoint/2010/main" val="278436173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عنوان ونص عموديان">
    <p:spTree>
      <p:nvGrpSpPr>
        <p:cNvPr id="1" name=""/>
        <p:cNvGrpSpPr/>
        <p:nvPr/>
      </p:nvGrpSpPr>
      <p:grpSpPr>
        <a:xfrm>
          <a:off x="0" y="0"/>
          <a:ext cx="0" cy="0"/>
          <a:chOff x="0" y="0"/>
          <a:chExt cx="0" cy="0"/>
        </a:xfrm>
      </p:grpSpPr>
      <p:sp>
        <p:nvSpPr>
          <p:cNvPr id="2" name="عنوان عمودي 1"/>
          <p:cNvSpPr>
            <a:spLocks noGrp="1"/>
          </p:cNvSpPr>
          <p:nvPr>
            <p:ph type="title" orient="vert"/>
          </p:nvPr>
        </p:nvSpPr>
        <p:spPr>
          <a:xfrm>
            <a:off x="8724900" y="365125"/>
            <a:ext cx="2628900" cy="5811838"/>
          </a:xfrm>
        </p:spPr>
        <p:txBody>
          <a:bodyPr vert="eaVert"/>
          <a:lstStyle/>
          <a:p>
            <a:r>
              <a:rPr lang="ar-SA" smtClean="0"/>
              <a:t>انقر لتحرير نمط العنوان الرئيسي</a:t>
            </a:r>
            <a:endParaRPr lang="ar-IQ"/>
          </a:p>
        </p:txBody>
      </p:sp>
      <p:sp>
        <p:nvSpPr>
          <p:cNvPr id="3" name="عنصر نائب للعنوان العمودي 2"/>
          <p:cNvSpPr>
            <a:spLocks noGrp="1"/>
          </p:cNvSpPr>
          <p:nvPr>
            <p:ph type="body" orient="vert" idx="1"/>
          </p:nvPr>
        </p:nvSpPr>
        <p:spPr>
          <a:xfrm>
            <a:off x="838200" y="365125"/>
            <a:ext cx="7734300" cy="5811838"/>
          </a:xfrm>
        </p:spPr>
        <p:txBody>
          <a:bodyPr vert="eaVer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4" name="عنصر نائب للتاريخ 3"/>
          <p:cNvSpPr>
            <a:spLocks noGrp="1"/>
          </p:cNvSpPr>
          <p:nvPr>
            <p:ph type="dt" sz="half" idx="10"/>
          </p:nvPr>
        </p:nvSpPr>
        <p:spPr/>
        <p:txBody>
          <a:bodyPr/>
          <a:lstStyle/>
          <a:p>
            <a:fld id="{46DFB138-5487-4FBC-A3CD-CB47D5682931}" type="datetimeFigureOut">
              <a:rPr lang="ar-IQ" smtClean="0"/>
              <a:t>22/04/1440</a:t>
            </a:fld>
            <a:endParaRPr lang="ar-IQ"/>
          </a:p>
        </p:txBody>
      </p:sp>
      <p:sp>
        <p:nvSpPr>
          <p:cNvPr id="5" name="عنصر نائب للتذييل 4"/>
          <p:cNvSpPr>
            <a:spLocks noGrp="1"/>
          </p:cNvSpPr>
          <p:nvPr>
            <p:ph type="ftr" sz="quarter" idx="11"/>
          </p:nvPr>
        </p:nvSpPr>
        <p:spPr/>
        <p:txBody>
          <a:bodyPr/>
          <a:lstStyle/>
          <a:p>
            <a:endParaRPr lang="ar-IQ"/>
          </a:p>
        </p:txBody>
      </p:sp>
      <p:sp>
        <p:nvSpPr>
          <p:cNvPr id="6" name="عنصر نائب لرقم الشريحة 5"/>
          <p:cNvSpPr>
            <a:spLocks noGrp="1"/>
          </p:cNvSpPr>
          <p:nvPr>
            <p:ph type="sldNum" sz="quarter" idx="12"/>
          </p:nvPr>
        </p:nvSpPr>
        <p:spPr/>
        <p:txBody>
          <a:bodyPr/>
          <a:lstStyle/>
          <a:p>
            <a:fld id="{0FD7C930-5E6A-4856-8AD1-77A412A9B404}" type="slidenum">
              <a:rPr lang="ar-IQ" smtClean="0"/>
              <a:t>‹#›</a:t>
            </a:fld>
            <a:endParaRPr lang="ar-IQ"/>
          </a:p>
        </p:txBody>
      </p:sp>
    </p:spTree>
    <p:extLst>
      <p:ext uri="{BB962C8B-B14F-4D97-AF65-F5344CB8AC3E}">
        <p14:creationId xmlns:p14="http://schemas.microsoft.com/office/powerpoint/2010/main" val="101627449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12/30/2018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7665928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12/30/2018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0203802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12/30/2018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4958405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solidFill>
                  <a:prstClr val="black">
                    <a:tint val="75000"/>
                  </a:prstClr>
                </a:solidFill>
              </a:rPr>
              <a:pPr/>
              <a:t>12/30/2018</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7508432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solidFill>
                  <a:prstClr val="black">
                    <a:tint val="75000"/>
                  </a:prstClr>
                </a:solidFill>
              </a:rPr>
              <a:pPr/>
              <a:t>12/30/2018</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1384991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solidFill>
                  <a:prstClr val="black">
                    <a:tint val="75000"/>
                  </a:prstClr>
                </a:solidFill>
              </a:rPr>
              <a:pPr/>
              <a:t>12/30/2018</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9320782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solidFill>
                  <a:prstClr val="black">
                    <a:tint val="75000"/>
                  </a:prstClr>
                </a:solidFill>
              </a:rPr>
              <a:pPr/>
              <a:t>12/30/2018</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9120058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solidFill>
                  <a:prstClr val="black">
                    <a:tint val="75000"/>
                  </a:prstClr>
                </a:solidFill>
              </a:rPr>
              <a:pPr/>
              <a:t>12/30/2018</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2848313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عنوان ومحتوى">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IQ"/>
          </a:p>
        </p:txBody>
      </p:sp>
      <p:sp>
        <p:nvSpPr>
          <p:cNvPr id="3" name="عنصر نائب للمحتوى 2"/>
          <p:cNvSpPr>
            <a:spLocks noGrp="1"/>
          </p:cNvSpPr>
          <p:nvPr>
            <p:ph idx="1"/>
          </p:nvPr>
        </p:nvSpPr>
        <p:spPr/>
        <p:txBody>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4" name="عنصر نائب للتاريخ 3"/>
          <p:cNvSpPr>
            <a:spLocks noGrp="1"/>
          </p:cNvSpPr>
          <p:nvPr>
            <p:ph type="dt" sz="half" idx="10"/>
          </p:nvPr>
        </p:nvSpPr>
        <p:spPr/>
        <p:txBody>
          <a:bodyPr/>
          <a:lstStyle/>
          <a:p>
            <a:fld id="{46DFB138-5487-4FBC-A3CD-CB47D5682931}" type="datetimeFigureOut">
              <a:rPr lang="ar-IQ" smtClean="0"/>
              <a:t>22/04/1440</a:t>
            </a:fld>
            <a:endParaRPr lang="ar-IQ"/>
          </a:p>
        </p:txBody>
      </p:sp>
      <p:sp>
        <p:nvSpPr>
          <p:cNvPr id="5" name="عنصر نائب للتذييل 4"/>
          <p:cNvSpPr>
            <a:spLocks noGrp="1"/>
          </p:cNvSpPr>
          <p:nvPr>
            <p:ph type="ftr" sz="quarter" idx="11"/>
          </p:nvPr>
        </p:nvSpPr>
        <p:spPr/>
        <p:txBody>
          <a:bodyPr/>
          <a:lstStyle/>
          <a:p>
            <a:endParaRPr lang="ar-IQ"/>
          </a:p>
        </p:txBody>
      </p:sp>
      <p:sp>
        <p:nvSpPr>
          <p:cNvPr id="6" name="عنصر نائب لرقم الشريحة 5"/>
          <p:cNvSpPr>
            <a:spLocks noGrp="1"/>
          </p:cNvSpPr>
          <p:nvPr>
            <p:ph type="sldNum" sz="quarter" idx="12"/>
          </p:nvPr>
        </p:nvSpPr>
        <p:spPr/>
        <p:txBody>
          <a:bodyPr/>
          <a:lstStyle/>
          <a:p>
            <a:fld id="{0FD7C930-5E6A-4856-8AD1-77A412A9B404}" type="slidenum">
              <a:rPr lang="ar-IQ" smtClean="0"/>
              <a:t>‹#›</a:t>
            </a:fld>
            <a:endParaRPr lang="ar-IQ"/>
          </a:p>
        </p:txBody>
      </p:sp>
    </p:spTree>
    <p:extLst>
      <p:ext uri="{BB962C8B-B14F-4D97-AF65-F5344CB8AC3E}">
        <p14:creationId xmlns:p14="http://schemas.microsoft.com/office/powerpoint/2010/main" val="207147739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solidFill>
                  <a:prstClr val="black">
                    <a:tint val="75000"/>
                  </a:prstClr>
                </a:solidFill>
              </a:rPr>
              <a:pPr/>
              <a:t>12/30/2018</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9205887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12/30/2018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2204724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12/30/2018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5314473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عنوان المقطع">
    <p:spTree>
      <p:nvGrpSpPr>
        <p:cNvPr id="1" name=""/>
        <p:cNvGrpSpPr/>
        <p:nvPr/>
      </p:nvGrpSpPr>
      <p:grpSpPr>
        <a:xfrm>
          <a:off x="0" y="0"/>
          <a:ext cx="0" cy="0"/>
          <a:chOff x="0" y="0"/>
          <a:chExt cx="0" cy="0"/>
        </a:xfrm>
      </p:grpSpPr>
      <p:sp>
        <p:nvSpPr>
          <p:cNvPr id="2" name="عنوان 1"/>
          <p:cNvSpPr>
            <a:spLocks noGrp="1"/>
          </p:cNvSpPr>
          <p:nvPr>
            <p:ph type="title"/>
          </p:nvPr>
        </p:nvSpPr>
        <p:spPr>
          <a:xfrm>
            <a:off x="831850" y="1709738"/>
            <a:ext cx="10515600" cy="2852737"/>
          </a:xfrm>
        </p:spPr>
        <p:txBody>
          <a:bodyPr anchor="b"/>
          <a:lstStyle>
            <a:lvl1pPr>
              <a:defRPr sz="6000"/>
            </a:lvl1pPr>
          </a:lstStyle>
          <a:p>
            <a:r>
              <a:rPr lang="ar-SA" smtClean="0"/>
              <a:t>انقر لتحرير نمط العنوان الرئيسي</a:t>
            </a:r>
            <a:endParaRPr lang="ar-IQ"/>
          </a:p>
        </p:txBody>
      </p:sp>
      <p:sp>
        <p:nvSpPr>
          <p:cNvPr id="3" name="عنصر نائب للنص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ar-SA" smtClean="0"/>
              <a:t>انقر لتحرير أنماط النص الرئيسي</a:t>
            </a:r>
          </a:p>
        </p:txBody>
      </p:sp>
      <p:sp>
        <p:nvSpPr>
          <p:cNvPr id="4" name="عنصر نائب للتاريخ 3"/>
          <p:cNvSpPr>
            <a:spLocks noGrp="1"/>
          </p:cNvSpPr>
          <p:nvPr>
            <p:ph type="dt" sz="half" idx="10"/>
          </p:nvPr>
        </p:nvSpPr>
        <p:spPr/>
        <p:txBody>
          <a:bodyPr/>
          <a:lstStyle/>
          <a:p>
            <a:fld id="{46DFB138-5487-4FBC-A3CD-CB47D5682931}" type="datetimeFigureOut">
              <a:rPr lang="ar-IQ" smtClean="0"/>
              <a:t>22/04/1440</a:t>
            </a:fld>
            <a:endParaRPr lang="ar-IQ"/>
          </a:p>
        </p:txBody>
      </p:sp>
      <p:sp>
        <p:nvSpPr>
          <p:cNvPr id="5" name="عنصر نائب للتذييل 4"/>
          <p:cNvSpPr>
            <a:spLocks noGrp="1"/>
          </p:cNvSpPr>
          <p:nvPr>
            <p:ph type="ftr" sz="quarter" idx="11"/>
          </p:nvPr>
        </p:nvSpPr>
        <p:spPr/>
        <p:txBody>
          <a:bodyPr/>
          <a:lstStyle/>
          <a:p>
            <a:endParaRPr lang="ar-IQ"/>
          </a:p>
        </p:txBody>
      </p:sp>
      <p:sp>
        <p:nvSpPr>
          <p:cNvPr id="6" name="عنصر نائب لرقم الشريحة 5"/>
          <p:cNvSpPr>
            <a:spLocks noGrp="1"/>
          </p:cNvSpPr>
          <p:nvPr>
            <p:ph type="sldNum" sz="quarter" idx="12"/>
          </p:nvPr>
        </p:nvSpPr>
        <p:spPr/>
        <p:txBody>
          <a:bodyPr/>
          <a:lstStyle/>
          <a:p>
            <a:fld id="{0FD7C930-5E6A-4856-8AD1-77A412A9B404}" type="slidenum">
              <a:rPr lang="ar-IQ" smtClean="0"/>
              <a:t>‹#›</a:t>
            </a:fld>
            <a:endParaRPr lang="ar-IQ"/>
          </a:p>
        </p:txBody>
      </p:sp>
    </p:spTree>
    <p:extLst>
      <p:ext uri="{BB962C8B-B14F-4D97-AF65-F5344CB8AC3E}">
        <p14:creationId xmlns:p14="http://schemas.microsoft.com/office/powerpoint/2010/main" val="308227948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محتويين">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IQ"/>
          </a:p>
        </p:txBody>
      </p:sp>
      <p:sp>
        <p:nvSpPr>
          <p:cNvPr id="3" name="عنصر نائب للمحتوى 2"/>
          <p:cNvSpPr>
            <a:spLocks noGrp="1"/>
          </p:cNvSpPr>
          <p:nvPr>
            <p:ph sz="half" idx="1"/>
          </p:nvPr>
        </p:nvSpPr>
        <p:spPr>
          <a:xfrm>
            <a:off x="838200" y="1825625"/>
            <a:ext cx="5181600" cy="4351338"/>
          </a:xfrm>
        </p:spPr>
        <p:txBody>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4" name="عنصر نائب للمحتوى 3"/>
          <p:cNvSpPr>
            <a:spLocks noGrp="1"/>
          </p:cNvSpPr>
          <p:nvPr>
            <p:ph sz="half" idx="2"/>
          </p:nvPr>
        </p:nvSpPr>
        <p:spPr>
          <a:xfrm>
            <a:off x="6172200" y="1825625"/>
            <a:ext cx="5181600" cy="4351338"/>
          </a:xfrm>
        </p:spPr>
        <p:txBody>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5" name="عنصر نائب للتاريخ 4"/>
          <p:cNvSpPr>
            <a:spLocks noGrp="1"/>
          </p:cNvSpPr>
          <p:nvPr>
            <p:ph type="dt" sz="half" idx="10"/>
          </p:nvPr>
        </p:nvSpPr>
        <p:spPr/>
        <p:txBody>
          <a:bodyPr/>
          <a:lstStyle/>
          <a:p>
            <a:fld id="{46DFB138-5487-4FBC-A3CD-CB47D5682931}" type="datetimeFigureOut">
              <a:rPr lang="ar-IQ" smtClean="0"/>
              <a:t>22/04/1440</a:t>
            </a:fld>
            <a:endParaRPr lang="ar-IQ"/>
          </a:p>
        </p:txBody>
      </p:sp>
      <p:sp>
        <p:nvSpPr>
          <p:cNvPr id="6" name="عنصر نائب للتذييل 5"/>
          <p:cNvSpPr>
            <a:spLocks noGrp="1"/>
          </p:cNvSpPr>
          <p:nvPr>
            <p:ph type="ftr" sz="quarter" idx="11"/>
          </p:nvPr>
        </p:nvSpPr>
        <p:spPr/>
        <p:txBody>
          <a:bodyPr/>
          <a:lstStyle/>
          <a:p>
            <a:endParaRPr lang="ar-IQ"/>
          </a:p>
        </p:txBody>
      </p:sp>
      <p:sp>
        <p:nvSpPr>
          <p:cNvPr id="7" name="عنصر نائب لرقم الشريحة 6"/>
          <p:cNvSpPr>
            <a:spLocks noGrp="1"/>
          </p:cNvSpPr>
          <p:nvPr>
            <p:ph type="sldNum" sz="quarter" idx="12"/>
          </p:nvPr>
        </p:nvSpPr>
        <p:spPr/>
        <p:txBody>
          <a:bodyPr/>
          <a:lstStyle/>
          <a:p>
            <a:fld id="{0FD7C930-5E6A-4856-8AD1-77A412A9B404}" type="slidenum">
              <a:rPr lang="ar-IQ" smtClean="0"/>
              <a:t>‹#›</a:t>
            </a:fld>
            <a:endParaRPr lang="ar-IQ"/>
          </a:p>
        </p:txBody>
      </p:sp>
    </p:spTree>
    <p:extLst>
      <p:ext uri="{BB962C8B-B14F-4D97-AF65-F5344CB8AC3E}">
        <p14:creationId xmlns:p14="http://schemas.microsoft.com/office/powerpoint/2010/main" val="410528809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مقارنة">
    <p:spTree>
      <p:nvGrpSpPr>
        <p:cNvPr id="1" name=""/>
        <p:cNvGrpSpPr/>
        <p:nvPr/>
      </p:nvGrpSpPr>
      <p:grpSpPr>
        <a:xfrm>
          <a:off x="0" y="0"/>
          <a:ext cx="0" cy="0"/>
          <a:chOff x="0" y="0"/>
          <a:chExt cx="0" cy="0"/>
        </a:xfrm>
      </p:grpSpPr>
      <p:sp>
        <p:nvSpPr>
          <p:cNvPr id="2" name="عنوان 1"/>
          <p:cNvSpPr>
            <a:spLocks noGrp="1"/>
          </p:cNvSpPr>
          <p:nvPr>
            <p:ph type="title"/>
          </p:nvPr>
        </p:nvSpPr>
        <p:spPr>
          <a:xfrm>
            <a:off x="839788" y="365125"/>
            <a:ext cx="10515600" cy="1325563"/>
          </a:xfrm>
        </p:spPr>
        <p:txBody>
          <a:bodyPr/>
          <a:lstStyle/>
          <a:p>
            <a:r>
              <a:rPr lang="ar-SA" smtClean="0"/>
              <a:t>انقر لتحرير نمط العنوان الرئيسي</a:t>
            </a:r>
            <a:endParaRPr lang="ar-IQ"/>
          </a:p>
        </p:txBody>
      </p:sp>
      <p:sp>
        <p:nvSpPr>
          <p:cNvPr id="3" name="عنصر نائب للنص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4" name="عنصر نائب للمحتوى 3"/>
          <p:cNvSpPr>
            <a:spLocks noGrp="1"/>
          </p:cNvSpPr>
          <p:nvPr>
            <p:ph sz="half" idx="2"/>
          </p:nvPr>
        </p:nvSpPr>
        <p:spPr>
          <a:xfrm>
            <a:off x="839788" y="2505075"/>
            <a:ext cx="5157787" cy="3684588"/>
          </a:xfrm>
        </p:spPr>
        <p:txBody>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5" name="عنصر نائب للنص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6" name="عنصر نائب للمحتوى 5"/>
          <p:cNvSpPr>
            <a:spLocks noGrp="1"/>
          </p:cNvSpPr>
          <p:nvPr>
            <p:ph sz="quarter" idx="4"/>
          </p:nvPr>
        </p:nvSpPr>
        <p:spPr>
          <a:xfrm>
            <a:off x="6172200" y="2505075"/>
            <a:ext cx="5183188" cy="3684588"/>
          </a:xfrm>
        </p:spPr>
        <p:txBody>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7" name="عنصر نائب للتاريخ 6"/>
          <p:cNvSpPr>
            <a:spLocks noGrp="1"/>
          </p:cNvSpPr>
          <p:nvPr>
            <p:ph type="dt" sz="half" idx="10"/>
          </p:nvPr>
        </p:nvSpPr>
        <p:spPr/>
        <p:txBody>
          <a:bodyPr/>
          <a:lstStyle/>
          <a:p>
            <a:fld id="{46DFB138-5487-4FBC-A3CD-CB47D5682931}" type="datetimeFigureOut">
              <a:rPr lang="ar-IQ" smtClean="0"/>
              <a:t>22/04/1440</a:t>
            </a:fld>
            <a:endParaRPr lang="ar-IQ"/>
          </a:p>
        </p:txBody>
      </p:sp>
      <p:sp>
        <p:nvSpPr>
          <p:cNvPr id="8" name="عنصر نائب للتذييل 7"/>
          <p:cNvSpPr>
            <a:spLocks noGrp="1"/>
          </p:cNvSpPr>
          <p:nvPr>
            <p:ph type="ftr" sz="quarter" idx="11"/>
          </p:nvPr>
        </p:nvSpPr>
        <p:spPr/>
        <p:txBody>
          <a:bodyPr/>
          <a:lstStyle/>
          <a:p>
            <a:endParaRPr lang="ar-IQ"/>
          </a:p>
        </p:txBody>
      </p:sp>
      <p:sp>
        <p:nvSpPr>
          <p:cNvPr id="9" name="عنصر نائب لرقم الشريحة 8"/>
          <p:cNvSpPr>
            <a:spLocks noGrp="1"/>
          </p:cNvSpPr>
          <p:nvPr>
            <p:ph type="sldNum" sz="quarter" idx="12"/>
          </p:nvPr>
        </p:nvSpPr>
        <p:spPr/>
        <p:txBody>
          <a:bodyPr/>
          <a:lstStyle/>
          <a:p>
            <a:fld id="{0FD7C930-5E6A-4856-8AD1-77A412A9B404}" type="slidenum">
              <a:rPr lang="ar-IQ" smtClean="0"/>
              <a:t>‹#›</a:t>
            </a:fld>
            <a:endParaRPr lang="ar-IQ"/>
          </a:p>
        </p:txBody>
      </p:sp>
    </p:spTree>
    <p:extLst>
      <p:ext uri="{BB962C8B-B14F-4D97-AF65-F5344CB8AC3E}">
        <p14:creationId xmlns:p14="http://schemas.microsoft.com/office/powerpoint/2010/main" val="403180602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عنوان فقط">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IQ"/>
          </a:p>
        </p:txBody>
      </p:sp>
      <p:sp>
        <p:nvSpPr>
          <p:cNvPr id="3" name="عنصر نائب للتاريخ 2"/>
          <p:cNvSpPr>
            <a:spLocks noGrp="1"/>
          </p:cNvSpPr>
          <p:nvPr>
            <p:ph type="dt" sz="half" idx="10"/>
          </p:nvPr>
        </p:nvSpPr>
        <p:spPr/>
        <p:txBody>
          <a:bodyPr/>
          <a:lstStyle/>
          <a:p>
            <a:fld id="{46DFB138-5487-4FBC-A3CD-CB47D5682931}" type="datetimeFigureOut">
              <a:rPr lang="ar-IQ" smtClean="0"/>
              <a:t>22/04/1440</a:t>
            </a:fld>
            <a:endParaRPr lang="ar-IQ"/>
          </a:p>
        </p:txBody>
      </p:sp>
      <p:sp>
        <p:nvSpPr>
          <p:cNvPr id="4" name="عنصر نائب للتذييل 3"/>
          <p:cNvSpPr>
            <a:spLocks noGrp="1"/>
          </p:cNvSpPr>
          <p:nvPr>
            <p:ph type="ftr" sz="quarter" idx="11"/>
          </p:nvPr>
        </p:nvSpPr>
        <p:spPr/>
        <p:txBody>
          <a:bodyPr/>
          <a:lstStyle/>
          <a:p>
            <a:endParaRPr lang="ar-IQ"/>
          </a:p>
        </p:txBody>
      </p:sp>
      <p:sp>
        <p:nvSpPr>
          <p:cNvPr id="5" name="عنصر نائب لرقم الشريحة 4"/>
          <p:cNvSpPr>
            <a:spLocks noGrp="1"/>
          </p:cNvSpPr>
          <p:nvPr>
            <p:ph type="sldNum" sz="quarter" idx="12"/>
          </p:nvPr>
        </p:nvSpPr>
        <p:spPr/>
        <p:txBody>
          <a:bodyPr/>
          <a:lstStyle/>
          <a:p>
            <a:fld id="{0FD7C930-5E6A-4856-8AD1-77A412A9B404}" type="slidenum">
              <a:rPr lang="ar-IQ" smtClean="0"/>
              <a:t>‹#›</a:t>
            </a:fld>
            <a:endParaRPr lang="ar-IQ"/>
          </a:p>
        </p:txBody>
      </p:sp>
    </p:spTree>
    <p:extLst>
      <p:ext uri="{BB962C8B-B14F-4D97-AF65-F5344CB8AC3E}">
        <p14:creationId xmlns:p14="http://schemas.microsoft.com/office/powerpoint/2010/main" val="105918348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فارغ">
    <p:spTree>
      <p:nvGrpSpPr>
        <p:cNvPr id="1" name=""/>
        <p:cNvGrpSpPr/>
        <p:nvPr/>
      </p:nvGrpSpPr>
      <p:grpSpPr>
        <a:xfrm>
          <a:off x="0" y="0"/>
          <a:ext cx="0" cy="0"/>
          <a:chOff x="0" y="0"/>
          <a:chExt cx="0" cy="0"/>
        </a:xfrm>
      </p:grpSpPr>
      <p:sp>
        <p:nvSpPr>
          <p:cNvPr id="2" name="عنصر نائب للتاريخ 1"/>
          <p:cNvSpPr>
            <a:spLocks noGrp="1"/>
          </p:cNvSpPr>
          <p:nvPr>
            <p:ph type="dt" sz="half" idx="10"/>
          </p:nvPr>
        </p:nvSpPr>
        <p:spPr/>
        <p:txBody>
          <a:bodyPr/>
          <a:lstStyle/>
          <a:p>
            <a:fld id="{46DFB138-5487-4FBC-A3CD-CB47D5682931}" type="datetimeFigureOut">
              <a:rPr lang="ar-IQ" smtClean="0"/>
              <a:t>22/04/1440</a:t>
            </a:fld>
            <a:endParaRPr lang="ar-IQ"/>
          </a:p>
        </p:txBody>
      </p:sp>
      <p:sp>
        <p:nvSpPr>
          <p:cNvPr id="3" name="عنصر نائب للتذييل 2"/>
          <p:cNvSpPr>
            <a:spLocks noGrp="1"/>
          </p:cNvSpPr>
          <p:nvPr>
            <p:ph type="ftr" sz="quarter" idx="11"/>
          </p:nvPr>
        </p:nvSpPr>
        <p:spPr/>
        <p:txBody>
          <a:bodyPr/>
          <a:lstStyle/>
          <a:p>
            <a:endParaRPr lang="ar-IQ"/>
          </a:p>
        </p:txBody>
      </p:sp>
      <p:sp>
        <p:nvSpPr>
          <p:cNvPr id="4" name="عنصر نائب لرقم الشريحة 3"/>
          <p:cNvSpPr>
            <a:spLocks noGrp="1"/>
          </p:cNvSpPr>
          <p:nvPr>
            <p:ph type="sldNum" sz="quarter" idx="12"/>
          </p:nvPr>
        </p:nvSpPr>
        <p:spPr/>
        <p:txBody>
          <a:bodyPr/>
          <a:lstStyle/>
          <a:p>
            <a:fld id="{0FD7C930-5E6A-4856-8AD1-77A412A9B404}" type="slidenum">
              <a:rPr lang="ar-IQ" smtClean="0"/>
              <a:t>‹#›</a:t>
            </a:fld>
            <a:endParaRPr lang="ar-IQ"/>
          </a:p>
        </p:txBody>
      </p:sp>
    </p:spTree>
    <p:extLst>
      <p:ext uri="{BB962C8B-B14F-4D97-AF65-F5344CB8AC3E}">
        <p14:creationId xmlns:p14="http://schemas.microsoft.com/office/powerpoint/2010/main" val="202311733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محتوى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839788" y="457200"/>
            <a:ext cx="3932237" cy="1600200"/>
          </a:xfrm>
        </p:spPr>
        <p:txBody>
          <a:bodyPr anchor="b"/>
          <a:lstStyle>
            <a:lvl1pPr>
              <a:defRPr sz="3200"/>
            </a:lvl1pPr>
          </a:lstStyle>
          <a:p>
            <a:r>
              <a:rPr lang="ar-SA" smtClean="0"/>
              <a:t>انقر لتحرير نمط العنوان الرئيسي</a:t>
            </a:r>
            <a:endParaRPr lang="ar-IQ"/>
          </a:p>
        </p:txBody>
      </p:sp>
      <p:sp>
        <p:nvSpPr>
          <p:cNvPr id="3" name="عنصر نائب للمحتوى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4" name="عنصر نائب للنص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ar-SA" smtClean="0"/>
              <a:t>انقر لتحرير أنماط النص الرئيسي</a:t>
            </a:r>
          </a:p>
        </p:txBody>
      </p:sp>
      <p:sp>
        <p:nvSpPr>
          <p:cNvPr id="5" name="عنصر نائب للتاريخ 4"/>
          <p:cNvSpPr>
            <a:spLocks noGrp="1"/>
          </p:cNvSpPr>
          <p:nvPr>
            <p:ph type="dt" sz="half" idx="10"/>
          </p:nvPr>
        </p:nvSpPr>
        <p:spPr/>
        <p:txBody>
          <a:bodyPr/>
          <a:lstStyle/>
          <a:p>
            <a:fld id="{46DFB138-5487-4FBC-A3CD-CB47D5682931}" type="datetimeFigureOut">
              <a:rPr lang="ar-IQ" smtClean="0"/>
              <a:t>22/04/1440</a:t>
            </a:fld>
            <a:endParaRPr lang="ar-IQ"/>
          </a:p>
        </p:txBody>
      </p:sp>
      <p:sp>
        <p:nvSpPr>
          <p:cNvPr id="6" name="عنصر نائب للتذييل 5"/>
          <p:cNvSpPr>
            <a:spLocks noGrp="1"/>
          </p:cNvSpPr>
          <p:nvPr>
            <p:ph type="ftr" sz="quarter" idx="11"/>
          </p:nvPr>
        </p:nvSpPr>
        <p:spPr/>
        <p:txBody>
          <a:bodyPr/>
          <a:lstStyle/>
          <a:p>
            <a:endParaRPr lang="ar-IQ"/>
          </a:p>
        </p:txBody>
      </p:sp>
      <p:sp>
        <p:nvSpPr>
          <p:cNvPr id="7" name="عنصر نائب لرقم الشريحة 6"/>
          <p:cNvSpPr>
            <a:spLocks noGrp="1"/>
          </p:cNvSpPr>
          <p:nvPr>
            <p:ph type="sldNum" sz="quarter" idx="12"/>
          </p:nvPr>
        </p:nvSpPr>
        <p:spPr/>
        <p:txBody>
          <a:bodyPr/>
          <a:lstStyle/>
          <a:p>
            <a:fld id="{0FD7C930-5E6A-4856-8AD1-77A412A9B404}" type="slidenum">
              <a:rPr lang="ar-IQ" smtClean="0"/>
              <a:t>‹#›</a:t>
            </a:fld>
            <a:endParaRPr lang="ar-IQ"/>
          </a:p>
        </p:txBody>
      </p:sp>
    </p:spTree>
    <p:extLst>
      <p:ext uri="{BB962C8B-B14F-4D97-AF65-F5344CB8AC3E}">
        <p14:creationId xmlns:p14="http://schemas.microsoft.com/office/powerpoint/2010/main" val="168623402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صورة مع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839788" y="457200"/>
            <a:ext cx="3932237" cy="1600200"/>
          </a:xfrm>
        </p:spPr>
        <p:txBody>
          <a:bodyPr anchor="b"/>
          <a:lstStyle>
            <a:lvl1pPr>
              <a:defRPr sz="3200"/>
            </a:lvl1pPr>
          </a:lstStyle>
          <a:p>
            <a:r>
              <a:rPr lang="ar-SA" smtClean="0"/>
              <a:t>انقر لتحرير نمط العنوان الرئيسي</a:t>
            </a:r>
            <a:endParaRPr lang="ar-IQ"/>
          </a:p>
        </p:txBody>
      </p:sp>
      <p:sp>
        <p:nvSpPr>
          <p:cNvPr id="3" name="عنصر نائب للصورة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ar-IQ"/>
          </a:p>
        </p:txBody>
      </p:sp>
      <p:sp>
        <p:nvSpPr>
          <p:cNvPr id="4" name="عنصر نائب للنص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ar-SA" smtClean="0"/>
              <a:t>انقر لتحرير أنماط النص الرئيسي</a:t>
            </a:r>
          </a:p>
        </p:txBody>
      </p:sp>
      <p:sp>
        <p:nvSpPr>
          <p:cNvPr id="5" name="عنصر نائب للتاريخ 4"/>
          <p:cNvSpPr>
            <a:spLocks noGrp="1"/>
          </p:cNvSpPr>
          <p:nvPr>
            <p:ph type="dt" sz="half" idx="10"/>
          </p:nvPr>
        </p:nvSpPr>
        <p:spPr/>
        <p:txBody>
          <a:bodyPr/>
          <a:lstStyle/>
          <a:p>
            <a:fld id="{46DFB138-5487-4FBC-A3CD-CB47D5682931}" type="datetimeFigureOut">
              <a:rPr lang="ar-IQ" smtClean="0"/>
              <a:t>22/04/1440</a:t>
            </a:fld>
            <a:endParaRPr lang="ar-IQ"/>
          </a:p>
        </p:txBody>
      </p:sp>
      <p:sp>
        <p:nvSpPr>
          <p:cNvPr id="6" name="عنصر نائب للتذييل 5"/>
          <p:cNvSpPr>
            <a:spLocks noGrp="1"/>
          </p:cNvSpPr>
          <p:nvPr>
            <p:ph type="ftr" sz="quarter" idx="11"/>
          </p:nvPr>
        </p:nvSpPr>
        <p:spPr/>
        <p:txBody>
          <a:bodyPr/>
          <a:lstStyle/>
          <a:p>
            <a:endParaRPr lang="ar-IQ"/>
          </a:p>
        </p:txBody>
      </p:sp>
      <p:sp>
        <p:nvSpPr>
          <p:cNvPr id="7" name="عنصر نائب لرقم الشريحة 6"/>
          <p:cNvSpPr>
            <a:spLocks noGrp="1"/>
          </p:cNvSpPr>
          <p:nvPr>
            <p:ph type="sldNum" sz="quarter" idx="12"/>
          </p:nvPr>
        </p:nvSpPr>
        <p:spPr/>
        <p:txBody>
          <a:bodyPr/>
          <a:lstStyle/>
          <a:p>
            <a:fld id="{0FD7C930-5E6A-4856-8AD1-77A412A9B404}" type="slidenum">
              <a:rPr lang="ar-IQ" smtClean="0"/>
              <a:t>‹#›</a:t>
            </a:fld>
            <a:endParaRPr lang="ar-IQ"/>
          </a:p>
        </p:txBody>
      </p:sp>
    </p:spTree>
    <p:extLst>
      <p:ext uri="{BB962C8B-B14F-4D97-AF65-F5344CB8AC3E}">
        <p14:creationId xmlns:p14="http://schemas.microsoft.com/office/powerpoint/2010/main" val="344335710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عنصر نائب للعنوان 1"/>
          <p:cNvSpPr>
            <a:spLocks noGrp="1"/>
          </p:cNvSpPr>
          <p:nvPr>
            <p:ph type="title"/>
          </p:nvPr>
        </p:nvSpPr>
        <p:spPr>
          <a:xfrm>
            <a:off x="838200" y="365125"/>
            <a:ext cx="10515600" cy="1325563"/>
          </a:xfrm>
          <a:prstGeom prst="rect">
            <a:avLst/>
          </a:prstGeom>
        </p:spPr>
        <p:txBody>
          <a:bodyPr vert="horz" lIns="91440" tIns="45720" rIns="91440" bIns="45720" rtlCol="1" anchor="ctr">
            <a:normAutofit/>
          </a:bodyPr>
          <a:lstStyle/>
          <a:p>
            <a:r>
              <a:rPr lang="ar-SA" smtClean="0"/>
              <a:t>انقر لتحرير نمط العنوان الرئيسي</a:t>
            </a:r>
            <a:endParaRPr lang="ar-IQ"/>
          </a:p>
        </p:txBody>
      </p:sp>
      <p:sp>
        <p:nvSpPr>
          <p:cNvPr id="3" name="عنصر نائب للنص 2"/>
          <p:cNvSpPr>
            <a:spLocks noGrp="1"/>
          </p:cNvSpPr>
          <p:nvPr>
            <p:ph type="body" idx="1"/>
          </p:nvPr>
        </p:nvSpPr>
        <p:spPr>
          <a:xfrm>
            <a:off x="838200" y="1825625"/>
            <a:ext cx="10515600" cy="4351338"/>
          </a:xfrm>
          <a:prstGeom prst="rect">
            <a:avLst/>
          </a:prstGeom>
        </p:spPr>
        <p:txBody>
          <a:bodyPr vert="horz" lIns="91440" tIns="45720" rIns="91440" bIns="45720" rtlCol="1">
            <a:normAutofit/>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4" name="عنصر نائب للتاريخ 3"/>
          <p:cNvSpPr>
            <a:spLocks noGrp="1"/>
          </p:cNvSpPr>
          <p:nvPr>
            <p:ph type="dt" sz="half" idx="2"/>
          </p:nvPr>
        </p:nvSpPr>
        <p:spPr>
          <a:xfrm>
            <a:off x="8610600" y="6356350"/>
            <a:ext cx="2743200" cy="365125"/>
          </a:xfrm>
          <a:prstGeom prst="rect">
            <a:avLst/>
          </a:prstGeom>
        </p:spPr>
        <p:txBody>
          <a:bodyPr vert="horz" lIns="91440" tIns="45720" rIns="91440" bIns="45720" rtlCol="1" anchor="ctr"/>
          <a:lstStyle>
            <a:lvl1pPr algn="r">
              <a:defRPr sz="1200">
                <a:solidFill>
                  <a:schemeClr val="tx1">
                    <a:tint val="75000"/>
                  </a:schemeClr>
                </a:solidFill>
              </a:defRPr>
            </a:lvl1pPr>
          </a:lstStyle>
          <a:p>
            <a:fld id="{46DFB138-5487-4FBC-A3CD-CB47D5682931}" type="datetimeFigureOut">
              <a:rPr lang="ar-IQ" smtClean="0"/>
              <a:t>22/04/1440</a:t>
            </a:fld>
            <a:endParaRPr lang="ar-IQ"/>
          </a:p>
        </p:txBody>
      </p:sp>
      <p:sp>
        <p:nvSpPr>
          <p:cNvPr id="5" name="عنصر نائب للتذييل 4"/>
          <p:cNvSpPr>
            <a:spLocks noGrp="1"/>
          </p:cNvSpPr>
          <p:nvPr>
            <p:ph type="ftr" sz="quarter" idx="3"/>
          </p:nvPr>
        </p:nvSpPr>
        <p:spPr>
          <a:xfrm>
            <a:off x="4038600" y="6356350"/>
            <a:ext cx="4114800" cy="365125"/>
          </a:xfrm>
          <a:prstGeom prst="rect">
            <a:avLst/>
          </a:prstGeom>
        </p:spPr>
        <p:txBody>
          <a:bodyPr vert="horz" lIns="91440" tIns="45720" rIns="91440" bIns="45720" rtlCol="1" anchor="ctr"/>
          <a:lstStyle>
            <a:lvl1pPr algn="ctr">
              <a:defRPr sz="1200">
                <a:solidFill>
                  <a:schemeClr val="tx1">
                    <a:tint val="75000"/>
                  </a:schemeClr>
                </a:solidFill>
              </a:defRPr>
            </a:lvl1pPr>
          </a:lstStyle>
          <a:p>
            <a:endParaRPr lang="ar-IQ"/>
          </a:p>
        </p:txBody>
      </p:sp>
      <p:sp>
        <p:nvSpPr>
          <p:cNvPr id="6" name="عنصر نائب لرقم الشريحة 5"/>
          <p:cNvSpPr>
            <a:spLocks noGrp="1"/>
          </p:cNvSpPr>
          <p:nvPr>
            <p:ph type="sldNum" sz="quarter" idx="4"/>
          </p:nvPr>
        </p:nvSpPr>
        <p:spPr>
          <a:xfrm>
            <a:off x="838200" y="6356350"/>
            <a:ext cx="2743200" cy="365125"/>
          </a:xfrm>
          <a:prstGeom prst="rect">
            <a:avLst/>
          </a:prstGeom>
        </p:spPr>
        <p:txBody>
          <a:bodyPr vert="horz" lIns="91440" tIns="45720" rIns="91440" bIns="45720" rtlCol="1" anchor="ctr"/>
          <a:lstStyle>
            <a:lvl1pPr algn="l">
              <a:defRPr sz="1200">
                <a:solidFill>
                  <a:schemeClr val="tx1">
                    <a:tint val="75000"/>
                  </a:schemeClr>
                </a:solidFill>
              </a:defRPr>
            </a:lvl1pPr>
          </a:lstStyle>
          <a:p>
            <a:fld id="{0FD7C930-5E6A-4856-8AD1-77A412A9B404}" type="slidenum">
              <a:rPr lang="ar-IQ" smtClean="0"/>
              <a:t>‹#›</a:t>
            </a:fld>
            <a:endParaRPr lang="ar-IQ"/>
          </a:p>
        </p:txBody>
      </p:sp>
    </p:spTree>
    <p:extLst>
      <p:ext uri="{BB962C8B-B14F-4D97-AF65-F5344CB8AC3E}">
        <p14:creationId xmlns:p14="http://schemas.microsoft.com/office/powerpoint/2010/main" val="374346822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r" defTabSz="914400" rtl="1"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r" defTabSz="914400" rtl="1"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r" defTabSz="914400" rtl="1"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r" defTabSz="914400" rtl="1"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ar-IQ"/>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rtl="0"/>
            <a:fld id="{1D8BD707-D9CF-40AE-B4C6-C98DA3205C09}" type="datetimeFigureOut">
              <a:rPr lang="en-US" smtClean="0">
                <a:solidFill>
                  <a:prstClr val="black">
                    <a:tint val="75000"/>
                  </a:prstClr>
                </a:solidFill>
              </a:rPr>
              <a:pPr rtl="0"/>
              <a:t>12/30/2018</a:t>
            </a:fld>
            <a:endParaRPr lang="en-US">
              <a:solidFill>
                <a:prstClr val="black">
                  <a:tint val="75000"/>
                </a:prstClr>
              </a:solidFill>
            </a:endParaRPr>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rtl="0"/>
            <a:endParaRPr lang="en-US">
              <a:solidFill>
                <a:prstClr val="black">
                  <a:tint val="75000"/>
                </a:prstClr>
              </a:solidFill>
            </a:endParaRPr>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rtl="0"/>
            <a:fld id="{B6F15528-21DE-4FAA-801E-634DDDAF4B2B}" type="slidenum">
              <a:rPr lang="en-US" smtClean="0">
                <a:solidFill>
                  <a:prstClr val="black">
                    <a:tint val="75000"/>
                  </a:prstClr>
                </a:solidFill>
              </a:rPr>
              <a:pPr rtl="0"/>
              <a:t>‹#›</a:t>
            </a:fld>
            <a:endParaRPr lang="en-US">
              <a:solidFill>
                <a:prstClr val="black">
                  <a:tint val="75000"/>
                </a:prstClr>
              </a:solidFill>
            </a:endParaRPr>
          </a:p>
        </p:txBody>
      </p:sp>
    </p:spTree>
    <p:extLst>
      <p:ext uri="{BB962C8B-B14F-4D97-AF65-F5344CB8AC3E}">
        <p14:creationId xmlns:p14="http://schemas.microsoft.com/office/powerpoint/2010/main" val="230927951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hyperlink" Target="https://opentextbc.ca/anatomyandphysiology/chapter/5-1-layers-of-the-skin/#fig-ch05_01_04" TargetMode="Externa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hyperlink" Target="https://opentextbc.ca/anatomyandphysiology/chapter/5-1-layers-of-the-skin/#fig-ch05_01_02" TargetMode="Externa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ctrTitle"/>
          </p:nvPr>
        </p:nvSpPr>
        <p:spPr/>
        <p:txBody>
          <a:bodyPr>
            <a:normAutofit fontScale="90000"/>
          </a:bodyPr>
          <a:lstStyle/>
          <a:p>
            <a:pPr lvl="0" indent="-228600">
              <a:lnSpc>
                <a:spcPct val="107000"/>
              </a:lnSpc>
              <a:spcBef>
                <a:spcPts val="0"/>
              </a:spcBef>
              <a:spcAft>
                <a:spcPts val="800"/>
              </a:spcAft>
              <a:buFont typeface="Arial" panose="020B0604020202020204" pitchFamily="34" charset="0"/>
              <a:buChar char="•"/>
            </a:pPr>
            <a:r>
              <a:rPr lang="en-US" sz="4800" dirty="0" smtClean="0">
                <a:solidFill>
                  <a:srgbClr val="376085"/>
                </a:solidFill>
                <a:latin typeface="proximanova-bold"/>
                <a:ea typeface="Times New Roman" panose="02020603050405020304" pitchFamily="18" charset="0"/>
                <a:cs typeface="Helvetica" panose="020B0604020202020204" pitchFamily="34" charset="0"/>
              </a:rPr>
              <a:t> </a:t>
            </a:r>
            <a:r>
              <a:rPr lang="en-US" sz="5300" b="1" dirty="0">
                <a:solidFill>
                  <a:srgbClr val="5B9BD5"/>
                </a:solidFill>
                <a:latin typeface="Tinos"/>
                <a:ea typeface="Times New Roman" panose="02020603050405020304" pitchFamily="18" charset="0"/>
                <a:cs typeface="Times New Roman" panose="02020603050405020304" pitchFamily="18" charset="0"/>
              </a:rPr>
              <a:t>Skin Anatomy and physiology</a:t>
            </a:r>
            <a:r>
              <a:rPr lang="en-US" sz="5300" dirty="0">
                <a:solidFill>
                  <a:prstClr val="black"/>
                </a:solidFill>
                <a:latin typeface="Calibri" panose="020F0502020204030204" pitchFamily="34" charset="0"/>
                <a:ea typeface="Calibri" panose="020F0502020204030204" pitchFamily="34" charset="0"/>
                <a:cs typeface="Arial" panose="020B0604020202020204" pitchFamily="34" charset="0"/>
              </a:rPr>
              <a:t/>
            </a:r>
            <a:br>
              <a:rPr lang="en-US" sz="5300" dirty="0">
                <a:solidFill>
                  <a:prstClr val="black"/>
                </a:solidFill>
                <a:latin typeface="Calibri" panose="020F0502020204030204" pitchFamily="34" charset="0"/>
                <a:ea typeface="Calibri" panose="020F0502020204030204" pitchFamily="34" charset="0"/>
                <a:cs typeface="Arial" panose="020B0604020202020204" pitchFamily="34" charset="0"/>
              </a:rPr>
            </a:br>
            <a:r>
              <a:rPr lang="en-US" sz="5300" dirty="0" smtClean="0"/>
              <a:t>  </a:t>
            </a:r>
            <a:endParaRPr lang="ar-IQ" sz="5300" dirty="0"/>
          </a:p>
        </p:txBody>
      </p:sp>
      <p:sp>
        <p:nvSpPr>
          <p:cNvPr id="8" name="Subtitle 7"/>
          <p:cNvSpPr>
            <a:spLocks noGrp="1"/>
          </p:cNvSpPr>
          <p:nvPr>
            <p:ph type="subTitle" idx="1"/>
          </p:nvPr>
        </p:nvSpPr>
        <p:spPr>
          <a:xfrm>
            <a:off x="1828800" y="3886200"/>
            <a:ext cx="9448800" cy="1752600"/>
          </a:xfrm>
        </p:spPr>
        <p:txBody>
          <a:bodyPr>
            <a:normAutofit/>
          </a:bodyPr>
          <a:lstStyle/>
          <a:p>
            <a:pPr lvl="0" algn="l">
              <a:lnSpc>
                <a:spcPct val="90000"/>
              </a:lnSpc>
              <a:spcBef>
                <a:spcPts val="1000"/>
              </a:spcBef>
            </a:pPr>
            <a:r>
              <a:rPr lang="en-US" dirty="0" smtClean="0">
                <a:solidFill>
                  <a:prstClr val="black"/>
                </a:solidFill>
                <a:latin typeface="Calibri Light" panose="020F0302020204030204"/>
              </a:rPr>
              <a:t>Dr. Mahdi H. </a:t>
            </a:r>
            <a:r>
              <a:rPr lang="en-US" dirty="0" err="1" smtClean="0">
                <a:solidFill>
                  <a:prstClr val="black"/>
                </a:solidFill>
                <a:latin typeface="Calibri Light" panose="020F0302020204030204"/>
              </a:rPr>
              <a:t>Hammadi</a:t>
            </a:r>
            <a:endParaRPr lang="en-US" dirty="0" smtClean="0">
              <a:solidFill>
                <a:prstClr val="black"/>
              </a:solidFill>
              <a:latin typeface="Calibri Light" panose="020F0302020204030204"/>
            </a:endParaRPr>
          </a:p>
          <a:p>
            <a:pPr lvl="0" algn="l">
              <a:lnSpc>
                <a:spcPct val="90000"/>
              </a:lnSpc>
              <a:spcBef>
                <a:spcPts val="1000"/>
              </a:spcBef>
            </a:pPr>
            <a:r>
              <a:rPr lang="en-US" dirty="0" smtClean="0">
                <a:solidFill>
                  <a:prstClr val="black"/>
                </a:solidFill>
                <a:latin typeface="Calibri Light" panose="020F0302020204030204"/>
              </a:rPr>
              <a:t>PhD  Sc. Clinical  Physiology  </a:t>
            </a:r>
            <a:endParaRPr lang="en-US" dirty="0">
              <a:solidFill>
                <a:prstClr val="black"/>
              </a:solidFill>
            </a:endParaRPr>
          </a:p>
          <a:p>
            <a:endParaRPr lang="ar-IQ" dirty="0"/>
          </a:p>
        </p:txBody>
      </p:sp>
      <p:sp>
        <p:nvSpPr>
          <p:cNvPr id="10" name="Title 1"/>
          <p:cNvSpPr txBox="1">
            <a:spLocks/>
          </p:cNvSpPr>
          <p:nvPr/>
        </p:nvSpPr>
        <p:spPr>
          <a:xfrm>
            <a:off x="1524000" y="0"/>
            <a:ext cx="3733800" cy="1524000"/>
          </a:xfrm>
          <a:prstGeom prst="rect">
            <a:avLst/>
          </a:prstGeom>
        </p:spPr>
        <p:txBody>
          <a:bodyPr vert="horz" lIns="91440" tIns="45720" rIns="91440" bIns="45720" rtlCol="0" anchor="ctr">
            <a:noAutofit/>
          </a:bodyPr>
          <a:lstStyle/>
          <a:p>
            <a:pPr algn="l" rtl="0">
              <a:spcBef>
                <a:spcPct val="0"/>
              </a:spcBef>
              <a:defRPr/>
            </a:pPr>
            <a:r>
              <a:rPr lang="en-US" b="1" dirty="0" smtClean="0">
                <a:solidFill>
                  <a:prstClr val="black"/>
                </a:solidFill>
                <a:latin typeface="Book Antiqua" pitchFamily="18" charset="0"/>
              </a:rPr>
              <a:t> </a:t>
            </a:r>
            <a:endParaRPr lang="ar-IQ" b="1" dirty="0">
              <a:solidFill>
                <a:prstClr val="black"/>
              </a:solidFill>
              <a:latin typeface="Book Antiqua" pitchFamily="18" charset="0"/>
              <a:cs typeface="Times New Roman" panose="02020603050405020304" pitchFamily="18" charset="0"/>
            </a:endParaRPr>
          </a:p>
        </p:txBody>
      </p:sp>
      <p:pic>
        <p:nvPicPr>
          <p:cNvPr id="143362" name="Picture 2" descr="صورة ذات صلة"/>
          <p:cNvPicPr>
            <a:picLocks noChangeAspect="1" noChangeArrowheads="1"/>
          </p:cNvPicPr>
          <p:nvPr/>
        </p:nvPicPr>
        <p:blipFill>
          <a:blip r:embed="rId2" cstate="print"/>
          <a:srcRect l="5206" r="4555"/>
          <a:stretch>
            <a:fillRect/>
          </a:stretch>
        </p:blipFill>
        <p:spPr bwMode="auto">
          <a:xfrm>
            <a:off x="8839200" y="228601"/>
            <a:ext cx="1600200" cy="1511727"/>
          </a:xfrm>
          <a:prstGeom prst="rect">
            <a:avLst/>
          </a:prstGeom>
          <a:noFill/>
        </p:spPr>
      </p:pic>
      <p:sp>
        <p:nvSpPr>
          <p:cNvPr id="11" name="Title 1"/>
          <p:cNvSpPr txBox="1">
            <a:spLocks/>
          </p:cNvSpPr>
          <p:nvPr/>
        </p:nvSpPr>
        <p:spPr>
          <a:xfrm>
            <a:off x="1334134" y="2247899"/>
            <a:ext cx="8571866" cy="1352552"/>
          </a:xfrm>
          <a:prstGeom prst="rect">
            <a:avLst/>
          </a:prstGeom>
        </p:spPr>
        <p:txBody>
          <a:bodyPr vert="horz" lIns="91440" tIns="45720" rIns="91440" bIns="45720" rtlCol="0" anchor="ctr">
            <a:normAutofit/>
          </a:bodyPr>
          <a:lstStyle/>
          <a:p>
            <a:pPr algn="ctr" rtl="0">
              <a:spcBef>
                <a:spcPct val="0"/>
              </a:spcBef>
              <a:defRPr/>
            </a:pPr>
            <a:r>
              <a:rPr lang="en-US" sz="4400" b="1" dirty="0" smtClean="0">
                <a:solidFill>
                  <a:prstClr val="black"/>
                </a:solidFill>
                <a:cs typeface="Times New Roman" panose="02020603050405020304" pitchFamily="18" charset="0"/>
              </a:rPr>
              <a:t> </a:t>
            </a:r>
            <a:endParaRPr lang="ar-IQ" sz="4400" b="1" dirty="0">
              <a:solidFill>
                <a:prstClr val="black"/>
              </a:solidFill>
              <a:cs typeface="Times New Roman" panose="02020603050405020304" pitchFamily="18" charset="0"/>
            </a:endParaRPr>
          </a:p>
        </p:txBody>
      </p:sp>
      <p:sp>
        <p:nvSpPr>
          <p:cNvPr id="12" name="Subtitle 2"/>
          <p:cNvSpPr txBox="1">
            <a:spLocks/>
          </p:cNvSpPr>
          <p:nvPr/>
        </p:nvSpPr>
        <p:spPr>
          <a:xfrm>
            <a:off x="1828799" y="3886200"/>
            <a:ext cx="8610601" cy="1981200"/>
          </a:xfrm>
          <a:prstGeom prst="rect">
            <a:avLst/>
          </a:prstGeom>
        </p:spPr>
        <p:txBody>
          <a:bodyPr vert="horz" lIns="91440" tIns="45720" rIns="91440" bIns="45720" rtlCol="0">
            <a:normAutofit/>
          </a:bodyPr>
          <a:lstStyle/>
          <a:p>
            <a:pPr algn="ctr" rtl="0">
              <a:spcBef>
                <a:spcPct val="20000"/>
              </a:spcBef>
              <a:buFont typeface="Arial" pitchFamily="34" charset="0"/>
              <a:buNone/>
              <a:defRPr/>
            </a:pPr>
            <a:r>
              <a:rPr lang="en-US" sz="3200" b="1" dirty="0" smtClean="0">
                <a:solidFill>
                  <a:prstClr val="black"/>
                </a:solidFill>
              </a:rPr>
              <a:t> </a:t>
            </a:r>
            <a:endParaRPr lang="ar-IQ" sz="3200" b="1" dirty="0">
              <a:solidFill>
                <a:prstClr val="black"/>
              </a:solidFill>
            </a:endParaRPr>
          </a:p>
          <a:p>
            <a:pPr algn="ctr" rtl="0">
              <a:spcBef>
                <a:spcPct val="20000"/>
              </a:spcBef>
              <a:buFont typeface="Arial" pitchFamily="34" charset="0"/>
              <a:buNone/>
              <a:defRPr/>
            </a:pPr>
            <a:endParaRPr lang="ar-IQ" sz="3200" b="1" dirty="0">
              <a:solidFill>
                <a:prstClr val="black"/>
              </a:solidFill>
            </a:endParaRPr>
          </a:p>
          <a:p>
            <a:pPr algn="ctr" rtl="0">
              <a:spcBef>
                <a:spcPct val="20000"/>
              </a:spcBef>
              <a:buFont typeface="Arial" pitchFamily="34" charset="0"/>
              <a:buNone/>
              <a:defRPr/>
            </a:pPr>
            <a:r>
              <a:rPr lang="en-US" sz="3200" b="1" dirty="0" smtClean="0">
                <a:solidFill>
                  <a:prstClr val="black"/>
                </a:solidFill>
              </a:rPr>
              <a:t> </a:t>
            </a:r>
            <a:endParaRPr lang="ar-IQ" sz="3200" b="1" dirty="0">
              <a:solidFill>
                <a:prstClr val="black"/>
              </a:solidFill>
            </a:endParaRPr>
          </a:p>
        </p:txBody>
      </p:sp>
      <p:pic>
        <p:nvPicPr>
          <p:cNvPr id="9" name="Picture 2" descr="صورة ذات صلة"/>
          <p:cNvPicPr>
            <a:picLocks noChangeAspect="1" noChangeArrowheads="1"/>
          </p:cNvPicPr>
          <p:nvPr/>
        </p:nvPicPr>
        <p:blipFill>
          <a:blip r:embed="rId2" cstate="print"/>
          <a:srcRect l="5206" r="4555"/>
          <a:stretch>
            <a:fillRect/>
          </a:stretch>
        </p:blipFill>
        <p:spPr bwMode="auto">
          <a:xfrm>
            <a:off x="8839200" y="228600"/>
            <a:ext cx="1600200" cy="1511727"/>
          </a:xfrm>
          <a:prstGeom prst="rect">
            <a:avLst/>
          </a:prstGeom>
          <a:noFill/>
        </p:spPr>
      </p:pic>
      <p:pic>
        <p:nvPicPr>
          <p:cNvPr id="13" name="Picture 2" descr="صورة ذات صلة"/>
          <p:cNvPicPr>
            <a:picLocks noChangeAspect="1" noChangeArrowheads="1"/>
          </p:cNvPicPr>
          <p:nvPr/>
        </p:nvPicPr>
        <p:blipFill>
          <a:blip r:embed="rId2" cstate="print"/>
          <a:srcRect l="5206" r="4555"/>
          <a:stretch>
            <a:fillRect/>
          </a:stretch>
        </p:blipFill>
        <p:spPr bwMode="auto">
          <a:xfrm>
            <a:off x="8865358" y="228599"/>
            <a:ext cx="1600200" cy="1511727"/>
          </a:xfrm>
          <a:prstGeom prst="rect">
            <a:avLst/>
          </a:prstGeom>
          <a:noFill/>
        </p:spPr>
      </p:pic>
      <p:pic>
        <p:nvPicPr>
          <p:cNvPr id="14" name="Picture 2" descr="صورة ذات صلة"/>
          <p:cNvPicPr>
            <a:picLocks noChangeAspect="1" noChangeArrowheads="1"/>
          </p:cNvPicPr>
          <p:nvPr/>
        </p:nvPicPr>
        <p:blipFill>
          <a:blip r:embed="rId2" cstate="print"/>
          <a:srcRect l="5206" r="4555"/>
          <a:stretch>
            <a:fillRect/>
          </a:stretch>
        </p:blipFill>
        <p:spPr bwMode="auto">
          <a:xfrm>
            <a:off x="8331200" y="228600"/>
            <a:ext cx="2108200" cy="1616077"/>
          </a:xfrm>
          <a:prstGeom prst="rect">
            <a:avLst/>
          </a:prstGeom>
          <a:noFill/>
        </p:spPr>
      </p:pic>
      <p:pic>
        <p:nvPicPr>
          <p:cNvPr id="15" name="صورة 14" descr="C:\Users\FUJISU\Desktop\IMG-16907f31729bef2e96175c6d36d51693-V.jpg"/>
          <p:cNvPicPr/>
          <p:nvPr/>
        </p:nvPicPr>
        <p:blipFill rotWithShape="1">
          <a:blip r:embed="rId3">
            <a:extLst>
              <a:ext uri="{28A0092B-C50C-407E-A947-70E740481C1C}">
                <a14:useLocalDpi xmlns:a14="http://schemas.microsoft.com/office/drawing/2010/main" val="0"/>
              </a:ext>
            </a:extLst>
          </a:blip>
          <a:srcRect l="8297" t="7214" r="79645" b="72561"/>
          <a:stretch/>
        </p:blipFill>
        <p:spPr bwMode="auto">
          <a:xfrm>
            <a:off x="1334134" y="228599"/>
            <a:ext cx="2399665" cy="1790701"/>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85588501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ar-IQ" dirty="0"/>
          </a:p>
        </p:txBody>
      </p:sp>
      <p:sp>
        <p:nvSpPr>
          <p:cNvPr id="3" name="عنصر نائب للمحتوى 2"/>
          <p:cNvSpPr>
            <a:spLocks noGrp="1"/>
          </p:cNvSpPr>
          <p:nvPr>
            <p:ph idx="1"/>
          </p:nvPr>
        </p:nvSpPr>
        <p:spPr/>
        <p:txBody>
          <a:bodyPr>
            <a:normAutofit fontScale="85000" lnSpcReduction="10000"/>
          </a:bodyPr>
          <a:lstStyle/>
          <a:p>
            <a:pPr algn="l" rtl="0">
              <a:lnSpc>
                <a:spcPts val="1800"/>
              </a:lnSpc>
              <a:spcAft>
                <a:spcPts val="1200"/>
              </a:spcAft>
            </a:pPr>
            <a:r>
              <a:rPr lang="en-US" sz="3200" b="1" dirty="0" smtClean="0">
                <a:solidFill>
                  <a:srgbClr val="373D3F"/>
                </a:solidFill>
                <a:effectLst/>
                <a:latin typeface="Tinos"/>
                <a:ea typeface="Times New Roman" panose="02020603050405020304" pitchFamily="18" charset="0"/>
                <a:cs typeface="Times New Roman" panose="02020603050405020304" pitchFamily="18" charset="0"/>
              </a:rPr>
              <a:t>The stratum </a:t>
            </a:r>
            <a:r>
              <a:rPr lang="en-US" sz="3200" b="1" dirty="0" err="1" smtClean="0">
                <a:solidFill>
                  <a:srgbClr val="373D3F"/>
                </a:solidFill>
                <a:effectLst/>
                <a:latin typeface="Tinos"/>
                <a:ea typeface="Times New Roman" panose="02020603050405020304" pitchFamily="18" charset="0"/>
                <a:cs typeface="Times New Roman" panose="02020603050405020304" pitchFamily="18" charset="0"/>
              </a:rPr>
              <a:t>basale</a:t>
            </a:r>
            <a:endParaRPr lang="en-US" sz="2000" dirty="0" smtClean="0">
              <a:effectLst/>
              <a:latin typeface="Calibri" panose="020F0502020204030204" pitchFamily="34" charset="0"/>
              <a:ea typeface="Calibri" panose="020F0502020204030204" pitchFamily="34" charset="0"/>
              <a:cs typeface="Arial" panose="020B0604020202020204" pitchFamily="34" charset="0"/>
            </a:endParaRPr>
          </a:p>
          <a:p>
            <a:pPr marL="342900" lvl="0" indent="-342900" algn="l" rtl="0">
              <a:lnSpc>
                <a:spcPts val="1800"/>
              </a:lnSpc>
              <a:spcAft>
                <a:spcPts val="1200"/>
              </a:spcAft>
              <a:buFont typeface="Symbol" panose="05050102010706020507" pitchFamily="18" charset="2"/>
              <a:buChar char=""/>
            </a:pPr>
            <a:r>
              <a:rPr lang="en-US" dirty="0" smtClean="0">
                <a:solidFill>
                  <a:srgbClr val="373D3F"/>
                </a:solidFill>
                <a:effectLst/>
                <a:latin typeface="Tinos"/>
                <a:ea typeface="Times New Roman" panose="02020603050405020304" pitchFamily="18" charset="0"/>
                <a:cs typeface="Times New Roman" panose="02020603050405020304" pitchFamily="18" charset="0"/>
              </a:rPr>
              <a:t>Is a single layer of cells primarily made of basal cells.</a:t>
            </a:r>
            <a:endParaRPr lang="en-US" sz="2000" dirty="0" smtClean="0">
              <a:effectLst/>
              <a:latin typeface="Calibri" panose="020F0502020204030204" pitchFamily="34" charset="0"/>
              <a:ea typeface="Calibri" panose="020F0502020204030204" pitchFamily="34" charset="0"/>
              <a:cs typeface="Arial" panose="020B0604020202020204" pitchFamily="34" charset="0"/>
            </a:endParaRPr>
          </a:p>
          <a:p>
            <a:pPr marL="342900" lvl="0" indent="-342900" algn="l" rtl="0">
              <a:lnSpc>
                <a:spcPts val="1800"/>
              </a:lnSpc>
              <a:spcAft>
                <a:spcPts val="1200"/>
              </a:spcAft>
              <a:buFont typeface="Symbol" panose="05050102010706020507" pitchFamily="18" charset="2"/>
              <a:buChar char=""/>
            </a:pPr>
            <a:r>
              <a:rPr lang="en-US" dirty="0" smtClean="0">
                <a:solidFill>
                  <a:srgbClr val="373D3F"/>
                </a:solidFill>
                <a:effectLst/>
                <a:latin typeface="Tinos"/>
                <a:ea typeface="Times New Roman" panose="02020603050405020304" pitchFamily="18" charset="0"/>
                <a:cs typeface="Times New Roman" panose="02020603050405020304" pitchFamily="18" charset="0"/>
              </a:rPr>
              <a:t>A </a:t>
            </a:r>
            <a:r>
              <a:rPr lang="en-US" b="1" dirty="0" smtClean="0">
                <a:solidFill>
                  <a:srgbClr val="373D3F"/>
                </a:solidFill>
                <a:effectLst/>
                <a:latin typeface="Tinos"/>
                <a:ea typeface="Times New Roman" panose="02020603050405020304" pitchFamily="18" charset="0"/>
                <a:cs typeface="Times New Roman" panose="02020603050405020304" pitchFamily="18" charset="0"/>
              </a:rPr>
              <a:t>basal cell</a:t>
            </a:r>
            <a:r>
              <a:rPr lang="en-US" dirty="0" smtClean="0">
                <a:solidFill>
                  <a:srgbClr val="373D3F"/>
                </a:solidFill>
                <a:effectLst/>
                <a:latin typeface="Tinos"/>
                <a:ea typeface="Times New Roman" panose="02020603050405020304" pitchFamily="18" charset="0"/>
                <a:cs typeface="Times New Roman" panose="02020603050405020304" pitchFamily="18" charset="0"/>
              </a:rPr>
              <a:t> is a </a:t>
            </a:r>
            <a:r>
              <a:rPr lang="en-US" b="1" dirty="0" smtClean="0">
                <a:solidFill>
                  <a:srgbClr val="373D3F"/>
                </a:solidFill>
                <a:effectLst/>
                <a:latin typeface="Tinos"/>
                <a:ea typeface="Times New Roman" panose="02020603050405020304" pitchFamily="18" charset="0"/>
                <a:cs typeface="Times New Roman" panose="02020603050405020304" pitchFamily="18" charset="0"/>
              </a:rPr>
              <a:t>cuboidal-shaped stem cell</a:t>
            </a:r>
            <a:r>
              <a:rPr lang="en-US" dirty="0" smtClean="0">
                <a:solidFill>
                  <a:srgbClr val="373D3F"/>
                </a:solidFill>
                <a:effectLst/>
                <a:latin typeface="Tinos"/>
                <a:ea typeface="Times New Roman" panose="02020603050405020304" pitchFamily="18" charset="0"/>
                <a:cs typeface="Times New Roman" panose="02020603050405020304" pitchFamily="18" charset="0"/>
              </a:rPr>
              <a:t> that is a precursor of the keratinocytes of the epidermis.</a:t>
            </a:r>
            <a:endParaRPr lang="en-US" sz="2000" dirty="0" smtClean="0">
              <a:effectLst/>
              <a:latin typeface="Calibri" panose="020F0502020204030204" pitchFamily="34" charset="0"/>
              <a:ea typeface="Calibri" panose="020F0502020204030204" pitchFamily="34" charset="0"/>
              <a:cs typeface="Arial" panose="020B0604020202020204" pitchFamily="34" charset="0"/>
            </a:endParaRPr>
          </a:p>
          <a:p>
            <a:pPr algn="l" rtl="0">
              <a:lnSpc>
                <a:spcPts val="1800"/>
              </a:lnSpc>
              <a:spcAft>
                <a:spcPts val="1200"/>
              </a:spcAft>
            </a:pPr>
            <a:r>
              <a:rPr lang="en-US" sz="3600" dirty="0" smtClean="0">
                <a:solidFill>
                  <a:srgbClr val="373D3F"/>
                </a:solidFill>
                <a:effectLst/>
                <a:latin typeface="Times New Roman" panose="02020603050405020304" pitchFamily="18" charset="0"/>
                <a:ea typeface="Times New Roman" panose="02020603050405020304" pitchFamily="18" charset="0"/>
                <a:cs typeface="Arial" panose="020B0604020202020204" pitchFamily="34" charset="0"/>
              </a:rPr>
              <a:t> </a:t>
            </a:r>
            <a:r>
              <a:rPr lang="en-US" sz="3600" dirty="0" smtClean="0">
                <a:solidFill>
                  <a:srgbClr val="373D3F"/>
                </a:solidFill>
                <a:effectLst/>
                <a:latin typeface="Tinos"/>
                <a:ea typeface="Times New Roman" panose="02020603050405020304" pitchFamily="18" charset="0"/>
                <a:cs typeface="Times New Roman" panose="02020603050405020304" pitchFamily="18" charset="0"/>
              </a:rPr>
              <a:t> Two other cell types are found  in the stratum </a:t>
            </a:r>
            <a:r>
              <a:rPr lang="en-US" sz="3600" dirty="0" err="1" smtClean="0">
                <a:solidFill>
                  <a:srgbClr val="373D3F"/>
                </a:solidFill>
                <a:effectLst/>
                <a:latin typeface="Tinos"/>
                <a:ea typeface="Times New Roman" panose="02020603050405020304" pitchFamily="18" charset="0"/>
                <a:cs typeface="Times New Roman" panose="02020603050405020304" pitchFamily="18" charset="0"/>
              </a:rPr>
              <a:t>basale</a:t>
            </a:r>
            <a:r>
              <a:rPr lang="en-US" sz="3600" dirty="0" smtClean="0">
                <a:solidFill>
                  <a:srgbClr val="373D3F"/>
                </a:solidFill>
                <a:effectLst/>
                <a:latin typeface="Tinos"/>
                <a:ea typeface="Times New Roman" panose="02020603050405020304" pitchFamily="18" charset="0"/>
                <a:cs typeface="Times New Roman" panose="02020603050405020304" pitchFamily="18" charset="0"/>
              </a:rPr>
              <a:t>. </a:t>
            </a:r>
            <a:endParaRPr lang="en-US" sz="2000" dirty="0" smtClean="0">
              <a:effectLst/>
              <a:latin typeface="Calibri" panose="020F0502020204030204" pitchFamily="34" charset="0"/>
              <a:ea typeface="Calibri" panose="020F0502020204030204" pitchFamily="34" charset="0"/>
              <a:cs typeface="Arial" panose="020B0604020202020204" pitchFamily="34" charset="0"/>
            </a:endParaRPr>
          </a:p>
          <a:p>
            <a:pPr marL="342900" lvl="0" indent="-342900" algn="l" rtl="0">
              <a:lnSpc>
                <a:spcPts val="1800"/>
              </a:lnSpc>
              <a:spcAft>
                <a:spcPts val="1200"/>
              </a:spcAft>
              <a:buFont typeface="+mj-lt"/>
              <a:buAutoNum type="arabicPeriod"/>
            </a:pPr>
            <a:r>
              <a:rPr lang="en-US" b="1" dirty="0" smtClean="0">
                <a:solidFill>
                  <a:srgbClr val="373D3F"/>
                </a:solidFill>
                <a:effectLst/>
                <a:latin typeface="Tinos"/>
                <a:ea typeface="Times New Roman" panose="02020603050405020304" pitchFamily="18" charset="0"/>
                <a:cs typeface="Times New Roman" panose="02020603050405020304" pitchFamily="18" charset="0"/>
              </a:rPr>
              <a:t>Merkel cell</a:t>
            </a:r>
            <a:r>
              <a:rPr lang="en-US" dirty="0" smtClean="0">
                <a:solidFill>
                  <a:srgbClr val="373D3F"/>
                </a:solidFill>
                <a:effectLst/>
                <a:latin typeface="Tinos"/>
                <a:ea typeface="Times New Roman" panose="02020603050405020304" pitchFamily="18" charset="0"/>
                <a:cs typeface="Times New Roman" panose="02020603050405020304" pitchFamily="18" charset="0"/>
              </a:rPr>
              <a:t>, which functions as a receptor and is responsible for stimulating sensory nerves that the brain perceives as touch. These cells are especially abundant on </a:t>
            </a:r>
            <a:r>
              <a:rPr lang="en-US" b="1" dirty="0" smtClean="0">
                <a:solidFill>
                  <a:srgbClr val="373D3F"/>
                </a:solidFill>
                <a:effectLst/>
                <a:latin typeface="Tinos"/>
                <a:ea typeface="Times New Roman" panose="02020603050405020304" pitchFamily="18" charset="0"/>
                <a:cs typeface="Times New Roman" panose="02020603050405020304" pitchFamily="18" charset="0"/>
              </a:rPr>
              <a:t>the surfaces of the hands and feet.</a:t>
            </a:r>
            <a:endParaRPr lang="en-US" sz="2000" dirty="0" smtClean="0">
              <a:effectLst/>
              <a:latin typeface="Calibri" panose="020F0502020204030204" pitchFamily="34" charset="0"/>
              <a:ea typeface="Calibri" panose="020F0502020204030204" pitchFamily="34" charset="0"/>
              <a:cs typeface="Arial" panose="020B0604020202020204" pitchFamily="34" charset="0"/>
            </a:endParaRPr>
          </a:p>
          <a:p>
            <a:pPr algn="l" rtl="0"/>
            <a:r>
              <a:rPr lang="en-US" b="1" dirty="0" smtClean="0">
                <a:solidFill>
                  <a:srgbClr val="373D3F"/>
                </a:solidFill>
                <a:effectLst/>
                <a:latin typeface="Tinos"/>
                <a:ea typeface="Times New Roman" panose="02020603050405020304" pitchFamily="18" charset="0"/>
                <a:cs typeface="Times New Roman" panose="02020603050405020304" pitchFamily="18" charset="0"/>
              </a:rPr>
              <a:t>melanocyte</a:t>
            </a:r>
            <a:r>
              <a:rPr lang="en-US" dirty="0" smtClean="0">
                <a:solidFill>
                  <a:srgbClr val="373D3F"/>
                </a:solidFill>
                <a:effectLst/>
                <a:latin typeface="Tinos"/>
                <a:ea typeface="Times New Roman" panose="02020603050405020304" pitchFamily="18" charset="0"/>
                <a:cs typeface="Times New Roman" panose="02020603050405020304" pitchFamily="18" charset="0"/>
              </a:rPr>
              <a:t>, a cell that produces the pigment melanin. </a:t>
            </a:r>
            <a:r>
              <a:rPr lang="en-US" b="1" dirty="0" smtClean="0">
                <a:solidFill>
                  <a:srgbClr val="373D3F"/>
                </a:solidFill>
                <a:effectLst/>
                <a:latin typeface="Tinos"/>
                <a:ea typeface="Times New Roman" panose="02020603050405020304" pitchFamily="18" charset="0"/>
                <a:cs typeface="Times New Roman" panose="02020603050405020304" pitchFamily="18" charset="0"/>
              </a:rPr>
              <a:t>Melanin</a:t>
            </a:r>
            <a:r>
              <a:rPr lang="en-US" dirty="0" smtClean="0">
                <a:solidFill>
                  <a:srgbClr val="373D3F"/>
                </a:solidFill>
                <a:effectLst/>
                <a:latin typeface="Tinos"/>
                <a:ea typeface="Times New Roman" panose="02020603050405020304" pitchFamily="18" charset="0"/>
                <a:cs typeface="Times New Roman" panose="02020603050405020304" pitchFamily="18" charset="0"/>
              </a:rPr>
              <a:t> gives </a:t>
            </a:r>
            <a:r>
              <a:rPr lang="en-US" b="1" dirty="0" smtClean="0">
                <a:solidFill>
                  <a:srgbClr val="373D3F"/>
                </a:solidFill>
                <a:effectLst/>
                <a:latin typeface="Tinos"/>
                <a:ea typeface="Times New Roman" panose="02020603050405020304" pitchFamily="18" charset="0"/>
                <a:cs typeface="Times New Roman" panose="02020603050405020304" pitchFamily="18" charset="0"/>
              </a:rPr>
              <a:t>hair and skin its color</a:t>
            </a:r>
            <a:r>
              <a:rPr lang="en-US" dirty="0" smtClean="0">
                <a:solidFill>
                  <a:srgbClr val="373D3F"/>
                </a:solidFill>
                <a:effectLst/>
                <a:latin typeface="Tinos"/>
                <a:ea typeface="Times New Roman" panose="02020603050405020304" pitchFamily="18" charset="0"/>
                <a:cs typeface="Times New Roman" panose="02020603050405020304" pitchFamily="18" charset="0"/>
              </a:rPr>
              <a:t>, and also helps protect the living cells of the epidermis </a:t>
            </a:r>
            <a:r>
              <a:rPr lang="en-US" b="1" dirty="0" smtClean="0">
                <a:solidFill>
                  <a:srgbClr val="373D3F"/>
                </a:solidFill>
                <a:effectLst/>
                <a:latin typeface="Tinos"/>
                <a:ea typeface="Times New Roman" panose="02020603050405020304" pitchFamily="18" charset="0"/>
                <a:cs typeface="Times New Roman" panose="02020603050405020304" pitchFamily="18" charset="0"/>
              </a:rPr>
              <a:t>from ultraviolet (UV) radiation</a:t>
            </a:r>
            <a:r>
              <a:rPr lang="en-US" dirty="0" smtClean="0">
                <a:solidFill>
                  <a:srgbClr val="373D3F"/>
                </a:solidFill>
                <a:effectLst/>
                <a:latin typeface="Tinos"/>
                <a:ea typeface="Times New Roman" panose="02020603050405020304" pitchFamily="18" charset="0"/>
                <a:cs typeface="Times New Roman" panose="02020603050405020304" pitchFamily="18" charset="0"/>
              </a:rPr>
              <a:t> damage</a:t>
            </a:r>
            <a:endParaRPr lang="ar-IQ" dirty="0"/>
          </a:p>
        </p:txBody>
      </p:sp>
    </p:spTree>
    <p:extLst>
      <p:ext uri="{BB962C8B-B14F-4D97-AF65-F5344CB8AC3E}">
        <p14:creationId xmlns:p14="http://schemas.microsoft.com/office/powerpoint/2010/main" val="18713966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ar-IQ" dirty="0"/>
          </a:p>
        </p:txBody>
      </p:sp>
      <p:sp>
        <p:nvSpPr>
          <p:cNvPr id="3" name="عنصر نائب للمحتوى 2"/>
          <p:cNvSpPr>
            <a:spLocks noGrp="1"/>
          </p:cNvSpPr>
          <p:nvPr>
            <p:ph idx="1"/>
          </p:nvPr>
        </p:nvSpPr>
        <p:spPr/>
        <p:txBody>
          <a:bodyPr>
            <a:normAutofit fontScale="55000" lnSpcReduction="20000"/>
          </a:bodyPr>
          <a:lstStyle/>
          <a:p>
            <a:pPr marL="457200" algn="l" rtl="0">
              <a:lnSpc>
                <a:spcPts val="1800"/>
              </a:lnSpc>
              <a:spcBef>
                <a:spcPts val="1800"/>
              </a:spcBef>
              <a:spcAft>
                <a:spcPts val="1200"/>
              </a:spcAft>
            </a:pPr>
            <a:r>
              <a:rPr lang="en-US" sz="3600" b="1" u="sng" dirty="0" smtClean="0">
                <a:solidFill>
                  <a:srgbClr val="373D3F"/>
                </a:solidFill>
                <a:effectLst/>
                <a:latin typeface="Roboto Condensed"/>
                <a:ea typeface="Times New Roman" panose="02020603050405020304" pitchFamily="18" charset="0"/>
                <a:cs typeface="Times New Roman" panose="02020603050405020304" pitchFamily="18" charset="0"/>
              </a:rPr>
              <a:t>Stratum </a:t>
            </a:r>
            <a:r>
              <a:rPr lang="en-US" sz="3600" b="1" u="sng" dirty="0" err="1" smtClean="0">
                <a:solidFill>
                  <a:srgbClr val="373D3F"/>
                </a:solidFill>
                <a:effectLst/>
                <a:latin typeface="Roboto Condensed"/>
                <a:ea typeface="Times New Roman" panose="02020603050405020304" pitchFamily="18" charset="0"/>
                <a:cs typeface="Times New Roman" panose="02020603050405020304" pitchFamily="18" charset="0"/>
              </a:rPr>
              <a:t>Spinosum</a:t>
            </a:r>
            <a:endParaRPr lang="en-US" sz="2000" dirty="0" smtClean="0">
              <a:effectLst/>
              <a:latin typeface="Calibri" panose="020F0502020204030204" pitchFamily="34" charset="0"/>
              <a:ea typeface="Calibri" panose="020F0502020204030204" pitchFamily="34" charset="0"/>
              <a:cs typeface="Arial" panose="020B0604020202020204" pitchFamily="34" charset="0"/>
            </a:endParaRPr>
          </a:p>
          <a:p>
            <a:pPr marL="342900" lvl="0" indent="-342900" algn="l" rtl="0">
              <a:lnSpc>
                <a:spcPts val="1800"/>
              </a:lnSpc>
              <a:spcAft>
                <a:spcPts val="1200"/>
              </a:spcAft>
              <a:buFont typeface="Symbol" panose="05050102010706020507" pitchFamily="18" charset="2"/>
              <a:buChar char=""/>
            </a:pPr>
            <a:r>
              <a:rPr lang="en-US" dirty="0" smtClean="0">
                <a:solidFill>
                  <a:srgbClr val="373D3F"/>
                </a:solidFill>
                <a:effectLst/>
                <a:latin typeface="Tinos"/>
                <a:ea typeface="Times New Roman" panose="02020603050405020304" pitchFamily="18" charset="0"/>
                <a:cs typeface="Times New Roman" panose="02020603050405020304" pitchFamily="18" charset="0"/>
              </a:rPr>
              <a:t>The </a:t>
            </a:r>
            <a:r>
              <a:rPr lang="en-US" b="1" dirty="0" smtClean="0">
                <a:solidFill>
                  <a:srgbClr val="373D3F"/>
                </a:solidFill>
                <a:effectLst/>
                <a:latin typeface="Tinos"/>
                <a:ea typeface="Times New Roman" panose="02020603050405020304" pitchFamily="18" charset="0"/>
                <a:cs typeface="Times New Roman" panose="02020603050405020304" pitchFamily="18" charset="0"/>
              </a:rPr>
              <a:t>stratum </a:t>
            </a:r>
            <a:r>
              <a:rPr lang="en-US" b="1" dirty="0" err="1" smtClean="0">
                <a:solidFill>
                  <a:srgbClr val="373D3F"/>
                </a:solidFill>
                <a:effectLst/>
                <a:latin typeface="Tinos"/>
                <a:ea typeface="Times New Roman" panose="02020603050405020304" pitchFamily="18" charset="0"/>
                <a:cs typeface="Times New Roman" panose="02020603050405020304" pitchFamily="18" charset="0"/>
              </a:rPr>
              <a:t>spinosum</a:t>
            </a:r>
            <a:r>
              <a:rPr lang="en-US" dirty="0" smtClean="0">
                <a:solidFill>
                  <a:srgbClr val="373D3F"/>
                </a:solidFill>
                <a:effectLst/>
                <a:latin typeface="Tinos"/>
                <a:ea typeface="Times New Roman" panose="02020603050405020304" pitchFamily="18" charset="0"/>
                <a:cs typeface="Times New Roman" panose="02020603050405020304" pitchFamily="18" charset="0"/>
              </a:rPr>
              <a:t> is spiny in appearance due to  present structure called a </a:t>
            </a:r>
            <a:r>
              <a:rPr lang="en-US" b="1" dirty="0" smtClean="0">
                <a:solidFill>
                  <a:srgbClr val="373D3F"/>
                </a:solidFill>
                <a:effectLst/>
                <a:latin typeface="Tinos"/>
                <a:ea typeface="Times New Roman" panose="02020603050405020304" pitchFamily="18" charset="0"/>
                <a:cs typeface="Times New Roman" panose="02020603050405020304" pitchFamily="18" charset="0"/>
              </a:rPr>
              <a:t>desmosome</a:t>
            </a:r>
            <a:r>
              <a:rPr lang="en-US" dirty="0" smtClean="0">
                <a:solidFill>
                  <a:srgbClr val="373D3F"/>
                </a:solidFill>
                <a:effectLst/>
                <a:latin typeface="Tinos"/>
                <a:ea typeface="Times New Roman" panose="02020603050405020304" pitchFamily="18" charset="0"/>
                <a:cs typeface="Times New Roman" panose="02020603050405020304" pitchFamily="18" charset="0"/>
              </a:rPr>
              <a:t>.  </a:t>
            </a:r>
            <a:endParaRPr lang="en-US" sz="2000" dirty="0" smtClean="0">
              <a:effectLst/>
              <a:latin typeface="Calibri" panose="020F0502020204030204" pitchFamily="34" charset="0"/>
              <a:ea typeface="Calibri" panose="020F0502020204030204" pitchFamily="34" charset="0"/>
              <a:cs typeface="Arial" panose="020B0604020202020204" pitchFamily="34" charset="0"/>
            </a:endParaRPr>
          </a:p>
          <a:p>
            <a:pPr marL="342900" lvl="0" indent="-342900" algn="l" rtl="0">
              <a:lnSpc>
                <a:spcPts val="1800"/>
              </a:lnSpc>
              <a:spcAft>
                <a:spcPts val="1200"/>
              </a:spcAft>
              <a:buFont typeface="Symbol" panose="05050102010706020507" pitchFamily="18" charset="2"/>
              <a:buChar char=""/>
            </a:pPr>
            <a:r>
              <a:rPr lang="en-US" dirty="0" smtClean="0">
                <a:solidFill>
                  <a:srgbClr val="373D3F"/>
                </a:solidFill>
                <a:effectLst/>
                <a:latin typeface="Tinos"/>
                <a:ea typeface="Times New Roman" panose="02020603050405020304" pitchFamily="18" charset="0"/>
                <a:cs typeface="Times New Roman" panose="02020603050405020304" pitchFamily="18" charset="0"/>
              </a:rPr>
              <a:t>The stratum </a:t>
            </a:r>
            <a:r>
              <a:rPr lang="en-US" dirty="0" err="1" smtClean="0">
                <a:solidFill>
                  <a:srgbClr val="373D3F"/>
                </a:solidFill>
                <a:effectLst/>
                <a:latin typeface="Tinos"/>
                <a:ea typeface="Times New Roman" panose="02020603050405020304" pitchFamily="18" charset="0"/>
                <a:cs typeface="Times New Roman" panose="02020603050405020304" pitchFamily="18" charset="0"/>
              </a:rPr>
              <a:t>spinosum</a:t>
            </a:r>
            <a:r>
              <a:rPr lang="en-US" dirty="0" smtClean="0">
                <a:solidFill>
                  <a:srgbClr val="373D3F"/>
                </a:solidFill>
                <a:effectLst/>
                <a:latin typeface="Tinos"/>
                <a:ea typeface="Times New Roman" panose="02020603050405020304" pitchFamily="18" charset="0"/>
                <a:cs typeface="Times New Roman" panose="02020603050405020304" pitchFamily="18" charset="0"/>
              </a:rPr>
              <a:t> </a:t>
            </a:r>
            <a:r>
              <a:rPr lang="en-US" b="1" dirty="0" smtClean="0">
                <a:solidFill>
                  <a:srgbClr val="373D3F"/>
                </a:solidFill>
                <a:effectLst/>
                <a:latin typeface="Tinos"/>
                <a:ea typeface="Times New Roman" panose="02020603050405020304" pitchFamily="18" charset="0"/>
                <a:cs typeface="Times New Roman" panose="02020603050405020304" pitchFamily="18" charset="0"/>
              </a:rPr>
              <a:t>is composed of 8 to 10 layers</a:t>
            </a:r>
            <a:r>
              <a:rPr lang="en-US" dirty="0" smtClean="0">
                <a:solidFill>
                  <a:srgbClr val="373D3F"/>
                </a:solidFill>
                <a:effectLst/>
                <a:latin typeface="Tinos"/>
                <a:ea typeface="Times New Roman" panose="02020603050405020304" pitchFamily="18" charset="0"/>
                <a:cs typeface="Times New Roman" panose="02020603050405020304" pitchFamily="18" charset="0"/>
              </a:rPr>
              <a:t> of keratinocytes</a:t>
            </a:r>
            <a:endParaRPr lang="en-US" sz="2000" dirty="0" smtClean="0">
              <a:effectLst/>
              <a:latin typeface="Calibri" panose="020F0502020204030204" pitchFamily="34" charset="0"/>
              <a:ea typeface="Calibri" panose="020F0502020204030204" pitchFamily="34" charset="0"/>
              <a:cs typeface="Arial" panose="020B0604020202020204" pitchFamily="34" charset="0"/>
            </a:endParaRPr>
          </a:p>
          <a:p>
            <a:pPr marL="342900" lvl="0" indent="-342900" algn="l" rtl="0">
              <a:lnSpc>
                <a:spcPts val="1800"/>
              </a:lnSpc>
              <a:spcAft>
                <a:spcPts val="1200"/>
              </a:spcAft>
              <a:buFont typeface="Symbol" panose="05050102010706020507" pitchFamily="18" charset="2"/>
              <a:buChar char=""/>
            </a:pPr>
            <a:r>
              <a:rPr lang="en-US" dirty="0" smtClean="0">
                <a:solidFill>
                  <a:srgbClr val="373D3F"/>
                </a:solidFill>
                <a:effectLst/>
                <a:latin typeface="Tinos"/>
                <a:ea typeface="Times New Roman" panose="02020603050405020304" pitchFamily="18" charset="0"/>
                <a:cs typeface="Times New Roman" panose="02020603050405020304" pitchFamily="18" charset="0"/>
              </a:rPr>
              <a:t>Formed as a result of cell division in the stratum </a:t>
            </a:r>
            <a:r>
              <a:rPr lang="en-US" dirty="0" err="1" smtClean="0">
                <a:solidFill>
                  <a:srgbClr val="373D3F"/>
                </a:solidFill>
                <a:effectLst/>
                <a:latin typeface="Tinos"/>
                <a:ea typeface="Times New Roman" panose="02020603050405020304" pitchFamily="18" charset="0"/>
                <a:cs typeface="Times New Roman" panose="02020603050405020304" pitchFamily="18" charset="0"/>
              </a:rPr>
              <a:t>basale</a:t>
            </a:r>
            <a:r>
              <a:rPr lang="en-US" dirty="0" smtClean="0">
                <a:solidFill>
                  <a:srgbClr val="373D3F"/>
                </a:solidFill>
                <a:effectLst/>
                <a:latin typeface="Tinos"/>
                <a:ea typeface="Times New Roman" panose="02020603050405020304" pitchFamily="18" charset="0"/>
                <a:cs typeface="Times New Roman" panose="02020603050405020304" pitchFamily="18" charset="0"/>
              </a:rPr>
              <a:t>  .</a:t>
            </a:r>
            <a:endParaRPr lang="en-US" sz="2000" dirty="0" smtClean="0">
              <a:effectLst/>
              <a:latin typeface="Calibri" panose="020F0502020204030204" pitchFamily="34" charset="0"/>
              <a:ea typeface="Calibri" panose="020F0502020204030204" pitchFamily="34" charset="0"/>
              <a:cs typeface="Arial" panose="020B0604020202020204" pitchFamily="34" charset="0"/>
            </a:endParaRPr>
          </a:p>
          <a:p>
            <a:pPr marL="342900" lvl="0" indent="-342900" algn="l" rtl="0">
              <a:lnSpc>
                <a:spcPts val="1800"/>
              </a:lnSpc>
              <a:spcAft>
                <a:spcPts val="1200"/>
              </a:spcAft>
              <a:buFont typeface="Symbol" panose="05050102010706020507" pitchFamily="18" charset="2"/>
              <a:buChar char=""/>
            </a:pPr>
            <a:r>
              <a:rPr lang="en-US" dirty="0" smtClean="0">
                <a:solidFill>
                  <a:srgbClr val="373D3F"/>
                </a:solidFill>
                <a:effectLst/>
                <a:latin typeface="Tinos"/>
                <a:ea typeface="Times New Roman" panose="02020603050405020304" pitchFamily="18" charset="0"/>
                <a:cs typeface="Times New Roman" panose="02020603050405020304" pitchFamily="18" charset="0"/>
              </a:rPr>
              <a:t>In this layer is found </a:t>
            </a:r>
            <a:r>
              <a:rPr lang="en-US" b="1" dirty="0" smtClean="0">
                <a:solidFill>
                  <a:srgbClr val="373D3F"/>
                </a:solidFill>
                <a:effectLst/>
                <a:latin typeface="Tinos"/>
                <a:ea typeface="Times New Roman" panose="02020603050405020304" pitchFamily="18" charset="0"/>
                <a:cs typeface="Times New Roman" panose="02020603050405020304" pitchFamily="18" charset="0"/>
              </a:rPr>
              <a:t>dendritic cell called</a:t>
            </a:r>
            <a:r>
              <a:rPr lang="en-US" dirty="0" smtClean="0">
                <a:solidFill>
                  <a:srgbClr val="373D3F"/>
                </a:solidFill>
                <a:effectLst/>
                <a:latin typeface="Tinos"/>
                <a:ea typeface="Times New Roman" panose="02020603050405020304" pitchFamily="18" charset="0"/>
                <a:cs typeface="Times New Roman" panose="02020603050405020304" pitchFamily="18" charset="0"/>
              </a:rPr>
              <a:t> the </a:t>
            </a:r>
            <a:r>
              <a:rPr lang="en-US" b="1" dirty="0" smtClean="0">
                <a:solidFill>
                  <a:srgbClr val="373D3F"/>
                </a:solidFill>
                <a:effectLst/>
                <a:latin typeface="Tinos"/>
                <a:ea typeface="Times New Roman" panose="02020603050405020304" pitchFamily="18" charset="0"/>
                <a:cs typeface="Times New Roman" panose="02020603050405020304" pitchFamily="18" charset="0"/>
              </a:rPr>
              <a:t>Langerhans cell</a:t>
            </a:r>
            <a:r>
              <a:rPr lang="en-US" dirty="0" smtClean="0">
                <a:solidFill>
                  <a:srgbClr val="373D3F"/>
                </a:solidFill>
                <a:effectLst/>
                <a:latin typeface="Tinos"/>
                <a:ea typeface="Times New Roman" panose="02020603050405020304" pitchFamily="18" charset="0"/>
                <a:cs typeface="Times New Roman" panose="02020603050405020304" pitchFamily="18" charset="0"/>
              </a:rPr>
              <a:t>, which functions </a:t>
            </a:r>
            <a:r>
              <a:rPr lang="en-US" b="1" dirty="0" smtClean="0">
                <a:solidFill>
                  <a:srgbClr val="373D3F"/>
                </a:solidFill>
                <a:effectLst/>
                <a:latin typeface="Tinos"/>
                <a:ea typeface="Times New Roman" panose="02020603050405020304" pitchFamily="18" charset="0"/>
                <a:cs typeface="Times New Roman" panose="02020603050405020304" pitchFamily="18" charset="0"/>
              </a:rPr>
              <a:t>as a macrophage by engulfing bacteria, foreign particles, and damaged cells that occur in this layer.</a:t>
            </a:r>
            <a:endParaRPr lang="en-US" sz="2000" dirty="0" smtClean="0">
              <a:effectLst/>
              <a:latin typeface="Calibri" panose="020F0502020204030204" pitchFamily="34" charset="0"/>
              <a:ea typeface="Calibri" panose="020F0502020204030204" pitchFamily="34" charset="0"/>
              <a:cs typeface="Arial" panose="020B0604020202020204" pitchFamily="34" charset="0"/>
            </a:endParaRPr>
          </a:p>
          <a:p>
            <a:pPr marL="342900" lvl="0" indent="-342900" algn="l" rtl="0">
              <a:lnSpc>
                <a:spcPts val="1800"/>
              </a:lnSpc>
              <a:spcAft>
                <a:spcPts val="1200"/>
              </a:spcAft>
              <a:buFont typeface="Symbol" panose="05050102010706020507" pitchFamily="18" charset="2"/>
              <a:buChar char=""/>
            </a:pPr>
            <a:r>
              <a:rPr lang="en-US" dirty="0" smtClean="0">
                <a:solidFill>
                  <a:srgbClr val="373D3F"/>
                </a:solidFill>
                <a:effectLst/>
                <a:latin typeface="Tinos"/>
                <a:ea typeface="Times New Roman" panose="02020603050405020304" pitchFamily="18" charset="0"/>
                <a:cs typeface="Times New Roman" panose="02020603050405020304" pitchFamily="18" charset="0"/>
              </a:rPr>
              <a:t>The keratinocytes in the stratum </a:t>
            </a:r>
            <a:r>
              <a:rPr lang="en-US" dirty="0" err="1" smtClean="0">
                <a:solidFill>
                  <a:srgbClr val="373D3F"/>
                </a:solidFill>
                <a:effectLst/>
                <a:latin typeface="Tinos"/>
                <a:ea typeface="Times New Roman" panose="02020603050405020304" pitchFamily="18" charset="0"/>
                <a:cs typeface="Times New Roman" panose="02020603050405020304" pitchFamily="18" charset="0"/>
              </a:rPr>
              <a:t>spinosum</a:t>
            </a:r>
            <a:r>
              <a:rPr lang="en-US" dirty="0" smtClean="0">
                <a:solidFill>
                  <a:srgbClr val="373D3F"/>
                </a:solidFill>
                <a:effectLst/>
                <a:latin typeface="Tinos"/>
                <a:ea typeface="Times New Roman" panose="02020603050405020304" pitchFamily="18" charset="0"/>
                <a:cs typeface="Times New Roman" panose="02020603050405020304" pitchFamily="18" charset="0"/>
              </a:rPr>
              <a:t> begin the synthesis of keratin and release a water-repelling glycolipid that </a:t>
            </a:r>
            <a:r>
              <a:rPr lang="en-US" b="1" dirty="0" smtClean="0">
                <a:solidFill>
                  <a:srgbClr val="373D3F"/>
                </a:solidFill>
                <a:effectLst/>
                <a:latin typeface="Tinos"/>
                <a:ea typeface="Times New Roman" panose="02020603050405020304" pitchFamily="18" charset="0"/>
                <a:cs typeface="Times New Roman" panose="02020603050405020304" pitchFamily="18" charset="0"/>
              </a:rPr>
              <a:t>helps prevent water loss</a:t>
            </a:r>
            <a:r>
              <a:rPr lang="en-US" dirty="0" smtClean="0">
                <a:solidFill>
                  <a:srgbClr val="373D3F"/>
                </a:solidFill>
                <a:effectLst/>
                <a:latin typeface="Tinos"/>
                <a:ea typeface="Times New Roman" panose="02020603050405020304" pitchFamily="18" charset="0"/>
                <a:cs typeface="Times New Roman" panose="02020603050405020304" pitchFamily="18" charset="0"/>
              </a:rPr>
              <a:t> from the body, </a:t>
            </a:r>
            <a:r>
              <a:rPr lang="en-US" b="1" dirty="0" smtClean="0">
                <a:solidFill>
                  <a:srgbClr val="373D3F"/>
                </a:solidFill>
                <a:effectLst/>
                <a:latin typeface="Tinos"/>
                <a:ea typeface="Times New Roman" panose="02020603050405020304" pitchFamily="18" charset="0"/>
                <a:cs typeface="Times New Roman" panose="02020603050405020304" pitchFamily="18" charset="0"/>
              </a:rPr>
              <a:t>making the skin relatively waterproof</a:t>
            </a:r>
            <a:r>
              <a:rPr lang="en-US" dirty="0" smtClean="0">
                <a:solidFill>
                  <a:srgbClr val="373D3F"/>
                </a:solidFill>
                <a:effectLst/>
                <a:latin typeface="Tinos"/>
                <a:ea typeface="Times New Roman" panose="02020603050405020304" pitchFamily="18" charset="0"/>
                <a:cs typeface="Times New Roman" panose="02020603050405020304" pitchFamily="18" charset="0"/>
              </a:rPr>
              <a:t>.</a:t>
            </a:r>
            <a:endParaRPr lang="en-US" sz="2000" dirty="0" smtClean="0">
              <a:effectLst/>
              <a:latin typeface="Calibri" panose="020F0502020204030204" pitchFamily="34" charset="0"/>
              <a:ea typeface="Calibri" panose="020F0502020204030204" pitchFamily="34" charset="0"/>
              <a:cs typeface="Arial" panose="020B0604020202020204" pitchFamily="34" charset="0"/>
            </a:endParaRPr>
          </a:p>
          <a:p>
            <a:pPr marL="342900" lvl="0" indent="-342900" algn="l" rtl="0">
              <a:lnSpc>
                <a:spcPts val="1800"/>
              </a:lnSpc>
              <a:spcAft>
                <a:spcPts val="1200"/>
              </a:spcAft>
              <a:buFont typeface="Symbol" panose="05050102010706020507" pitchFamily="18" charset="2"/>
              <a:buChar char=""/>
            </a:pPr>
            <a:r>
              <a:rPr lang="en-US" dirty="0" smtClean="0">
                <a:solidFill>
                  <a:srgbClr val="373D3F"/>
                </a:solidFill>
                <a:effectLst/>
                <a:latin typeface="Tinos"/>
                <a:ea typeface="Times New Roman" panose="02020603050405020304" pitchFamily="18" charset="0"/>
                <a:cs typeface="Times New Roman" panose="02020603050405020304" pitchFamily="18" charset="0"/>
              </a:rPr>
              <a:t>As new keratinocytes are produced atop the stratum </a:t>
            </a:r>
            <a:r>
              <a:rPr lang="en-US" dirty="0" err="1" smtClean="0">
                <a:solidFill>
                  <a:srgbClr val="373D3F"/>
                </a:solidFill>
                <a:effectLst/>
                <a:latin typeface="Tinos"/>
                <a:ea typeface="Times New Roman" panose="02020603050405020304" pitchFamily="18" charset="0"/>
                <a:cs typeface="Times New Roman" panose="02020603050405020304" pitchFamily="18" charset="0"/>
              </a:rPr>
              <a:t>basale</a:t>
            </a:r>
            <a:r>
              <a:rPr lang="en-US" dirty="0" smtClean="0">
                <a:solidFill>
                  <a:srgbClr val="373D3F"/>
                </a:solidFill>
                <a:effectLst/>
                <a:latin typeface="Tinos"/>
                <a:ea typeface="Times New Roman" panose="02020603050405020304" pitchFamily="18" charset="0"/>
                <a:cs typeface="Times New Roman" panose="02020603050405020304" pitchFamily="18" charset="0"/>
              </a:rPr>
              <a:t>, the keratinocytes of the stratum </a:t>
            </a:r>
            <a:r>
              <a:rPr lang="en-US" dirty="0" err="1" smtClean="0">
                <a:solidFill>
                  <a:srgbClr val="373D3F"/>
                </a:solidFill>
                <a:effectLst/>
                <a:latin typeface="Tinos"/>
                <a:ea typeface="Times New Roman" panose="02020603050405020304" pitchFamily="18" charset="0"/>
                <a:cs typeface="Times New Roman" panose="02020603050405020304" pitchFamily="18" charset="0"/>
              </a:rPr>
              <a:t>spinosum</a:t>
            </a:r>
            <a:r>
              <a:rPr lang="en-US" dirty="0" smtClean="0">
                <a:solidFill>
                  <a:srgbClr val="373D3F"/>
                </a:solidFill>
                <a:effectLst/>
                <a:latin typeface="Tinos"/>
                <a:ea typeface="Times New Roman" panose="02020603050405020304" pitchFamily="18" charset="0"/>
                <a:cs typeface="Times New Roman" panose="02020603050405020304" pitchFamily="18" charset="0"/>
              </a:rPr>
              <a:t> are pushed into the stratum </a:t>
            </a:r>
            <a:r>
              <a:rPr lang="en-US" dirty="0" err="1" smtClean="0">
                <a:solidFill>
                  <a:srgbClr val="373D3F"/>
                </a:solidFill>
                <a:effectLst/>
                <a:latin typeface="Tinos"/>
                <a:ea typeface="Times New Roman" panose="02020603050405020304" pitchFamily="18" charset="0"/>
                <a:cs typeface="Times New Roman" panose="02020603050405020304" pitchFamily="18" charset="0"/>
              </a:rPr>
              <a:t>granulosum</a:t>
            </a:r>
            <a:r>
              <a:rPr lang="en-US" dirty="0" smtClean="0">
                <a:solidFill>
                  <a:srgbClr val="373D3F"/>
                </a:solidFill>
                <a:effectLst/>
                <a:latin typeface="Tinos"/>
                <a:ea typeface="Times New Roman" panose="02020603050405020304" pitchFamily="18" charset="0"/>
                <a:cs typeface="Times New Roman" panose="02020603050405020304" pitchFamily="18" charset="0"/>
              </a:rPr>
              <a:t>.</a:t>
            </a:r>
            <a:endParaRPr lang="en-US" sz="2000" dirty="0" smtClean="0">
              <a:effectLst/>
              <a:latin typeface="Calibri" panose="020F0502020204030204" pitchFamily="34" charset="0"/>
              <a:ea typeface="Calibri" panose="020F0502020204030204" pitchFamily="34" charset="0"/>
              <a:cs typeface="Arial" panose="020B0604020202020204" pitchFamily="34" charset="0"/>
            </a:endParaRPr>
          </a:p>
          <a:p>
            <a:pPr algn="l" rtl="0"/>
            <a:endParaRPr lang="ar-IQ" dirty="0"/>
          </a:p>
        </p:txBody>
      </p:sp>
    </p:spTree>
    <p:extLst>
      <p:ext uri="{BB962C8B-B14F-4D97-AF65-F5344CB8AC3E}">
        <p14:creationId xmlns:p14="http://schemas.microsoft.com/office/powerpoint/2010/main" val="370214493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ar-IQ"/>
          </a:p>
        </p:txBody>
      </p:sp>
      <p:sp>
        <p:nvSpPr>
          <p:cNvPr id="3" name="عنصر نائب للمحتوى 2"/>
          <p:cNvSpPr>
            <a:spLocks noGrp="1"/>
          </p:cNvSpPr>
          <p:nvPr>
            <p:ph idx="1"/>
          </p:nvPr>
        </p:nvSpPr>
        <p:spPr/>
        <p:txBody>
          <a:bodyPr>
            <a:normAutofit fontScale="70000" lnSpcReduction="20000"/>
          </a:bodyPr>
          <a:lstStyle/>
          <a:p>
            <a:pPr algn="l" rtl="0">
              <a:lnSpc>
                <a:spcPts val="1800"/>
              </a:lnSpc>
              <a:spcBef>
                <a:spcPts val="1800"/>
              </a:spcBef>
              <a:spcAft>
                <a:spcPts val="1200"/>
              </a:spcAft>
            </a:pPr>
            <a:r>
              <a:rPr lang="en-US" sz="3600" b="1" dirty="0" smtClean="0">
                <a:solidFill>
                  <a:srgbClr val="373D3F"/>
                </a:solidFill>
                <a:effectLst/>
                <a:latin typeface="Roboto Condensed"/>
                <a:ea typeface="Times New Roman" panose="02020603050405020304" pitchFamily="18" charset="0"/>
                <a:cs typeface="Times New Roman" panose="02020603050405020304" pitchFamily="18" charset="0"/>
              </a:rPr>
              <a:t>Stratum </a:t>
            </a:r>
            <a:r>
              <a:rPr lang="en-US" sz="3600" b="1" dirty="0" err="1" smtClean="0">
                <a:solidFill>
                  <a:srgbClr val="373D3F"/>
                </a:solidFill>
                <a:effectLst/>
                <a:latin typeface="Roboto Condensed"/>
                <a:ea typeface="Times New Roman" panose="02020603050405020304" pitchFamily="18" charset="0"/>
                <a:cs typeface="Times New Roman" panose="02020603050405020304" pitchFamily="18" charset="0"/>
              </a:rPr>
              <a:t>Granulosum</a:t>
            </a:r>
            <a:endParaRPr lang="en-US" sz="2000" dirty="0" smtClean="0">
              <a:effectLst/>
              <a:latin typeface="Calibri" panose="020F0502020204030204" pitchFamily="34" charset="0"/>
              <a:ea typeface="Calibri" panose="020F0502020204030204" pitchFamily="34" charset="0"/>
              <a:cs typeface="Arial" panose="020B0604020202020204" pitchFamily="34" charset="0"/>
            </a:endParaRPr>
          </a:p>
          <a:p>
            <a:pPr algn="l" rtl="0">
              <a:lnSpc>
                <a:spcPts val="1800"/>
              </a:lnSpc>
              <a:spcAft>
                <a:spcPts val="1200"/>
              </a:spcAft>
            </a:pPr>
            <a:r>
              <a:rPr lang="en-US" dirty="0" smtClean="0">
                <a:solidFill>
                  <a:srgbClr val="373D3F"/>
                </a:solidFill>
                <a:effectLst/>
                <a:latin typeface="Tinos"/>
                <a:ea typeface="Times New Roman" panose="02020603050405020304" pitchFamily="18" charset="0"/>
                <a:cs typeface="Times New Roman" panose="02020603050405020304" pitchFamily="18" charset="0"/>
              </a:rPr>
              <a:t>The </a:t>
            </a:r>
            <a:r>
              <a:rPr lang="en-US" b="1" dirty="0" smtClean="0">
                <a:solidFill>
                  <a:srgbClr val="373D3F"/>
                </a:solidFill>
                <a:effectLst/>
                <a:latin typeface="Tinos"/>
                <a:ea typeface="Times New Roman" panose="02020603050405020304" pitchFamily="18" charset="0"/>
                <a:cs typeface="Times New Roman" panose="02020603050405020304" pitchFamily="18" charset="0"/>
              </a:rPr>
              <a:t>stratum </a:t>
            </a:r>
            <a:r>
              <a:rPr lang="en-US" b="1" dirty="0" err="1" smtClean="0">
                <a:solidFill>
                  <a:srgbClr val="373D3F"/>
                </a:solidFill>
                <a:effectLst/>
                <a:latin typeface="Tinos"/>
                <a:ea typeface="Times New Roman" panose="02020603050405020304" pitchFamily="18" charset="0"/>
                <a:cs typeface="Times New Roman" panose="02020603050405020304" pitchFamily="18" charset="0"/>
              </a:rPr>
              <a:t>granulosum</a:t>
            </a:r>
            <a:r>
              <a:rPr lang="en-US" dirty="0" smtClean="0">
                <a:solidFill>
                  <a:srgbClr val="373D3F"/>
                </a:solidFill>
                <a:effectLst/>
                <a:latin typeface="Tinos"/>
                <a:ea typeface="Times New Roman" panose="02020603050405020304" pitchFamily="18" charset="0"/>
                <a:cs typeface="Times New Roman" panose="02020603050405020304" pitchFamily="18" charset="0"/>
              </a:rPr>
              <a:t> has a grainy appearance due to further changes to the keratinocytes as they are pushed from the stratum </a:t>
            </a:r>
            <a:r>
              <a:rPr lang="en-US" dirty="0" err="1" smtClean="0">
                <a:solidFill>
                  <a:srgbClr val="373D3F"/>
                </a:solidFill>
                <a:effectLst/>
                <a:latin typeface="Tinos"/>
                <a:ea typeface="Times New Roman" panose="02020603050405020304" pitchFamily="18" charset="0"/>
                <a:cs typeface="Times New Roman" panose="02020603050405020304" pitchFamily="18" charset="0"/>
              </a:rPr>
              <a:t>spinosum</a:t>
            </a:r>
            <a:endParaRPr lang="en-US" sz="2000" dirty="0" smtClean="0">
              <a:effectLst/>
              <a:latin typeface="Calibri" panose="020F0502020204030204" pitchFamily="34" charset="0"/>
              <a:ea typeface="Calibri" panose="020F0502020204030204" pitchFamily="34" charset="0"/>
              <a:cs typeface="Arial" panose="020B0604020202020204" pitchFamily="34" charset="0"/>
            </a:endParaRPr>
          </a:p>
          <a:p>
            <a:pPr algn="l" rtl="0">
              <a:lnSpc>
                <a:spcPts val="1800"/>
              </a:lnSpc>
              <a:spcAft>
                <a:spcPts val="1200"/>
              </a:spcAft>
            </a:pPr>
            <a:r>
              <a:rPr lang="en-US" dirty="0" smtClean="0">
                <a:solidFill>
                  <a:srgbClr val="373D3F"/>
                </a:solidFill>
                <a:effectLst/>
                <a:latin typeface="Tinos"/>
                <a:ea typeface="Times New Roman" panose="02020603050405020304" pitchFamily="18" charset="0"/>
                <a:cs typeface="Times New Roman" panose="02020603050405020304" pitchFamily="18" charset="0"/>
              </a:rPr>
              <a:t>   (</a:t>
            </a:r>
            <a:r>
              <a:rPr lang="en-US" b="1" dirty="0" smtClean="0">
                <a:solidFill>
                  <a:srgbClr val="373D3F"/>
                </a:solidFill>
                <a:effectLst/>
                <a:latin typeface="Tinos"/>
                <a:ea typeface="Times New Roman" panose="02020603050405020304" pitchFamily="18" charset="0"/>
                <a:cs typeface="Times New Roman" panose="02020603050405020304" pitchFamily="18" charset="0"/>
              </a:rPr>
              <a:t>three to five layers deep</a:t>
            </a:r>
            <a:r>
              <a:rPr lang="en-US" dirty="0" smtClean="0">
                <a:solidFill>
                  <a:srgbClr val="373D3F"/>
                </a:solidFill>
                <a:effectLst/>
                <a:latin typeface="Tinos"/>
                <a:ea typeface="Times New Roman" panose="02020603050405020304" pitchFamily="18" charset="0"/>
                <a:cs typeface="Times New Roman" panose="02020603050405020304" pitchFamily="18" charset="0"/>
              </a:rPr>
              <a:t>)</a:t>
            </a:r>
            <a:endParaRPr lang="en-US" sz="2000" dirty="0" smtClean="0">
              <a:effectLst/>
              <a:latin typeface="Calibri" panose="020F0502020204030204" pitchFamily="34" charset="0"/>
              <a:ea typeface="Calibri" panose="020F0502020204030204" pitchFamily="34" charset="0"/>
              <a:cs typeface="Arial" panose="020B0604020202020204" pitchFamily="34" charset="0"/>
            </a:endParaRPr>
          </a:p>
          <a:p>
            <a:pPr marL="342900" lvl="0" indent="-342900" algn="l" rtl="0">
              <a:lnSpc>
                <a:spcPts val="1800"/>
              </a:lnSpc>
              <a:spcAft>
                <a:spcPts val="1200"/>
              </a:spcAft>
              <a:buFont typeface="Symbol" panose="05050102010706020507" pitchFamily="18" charset="2"/>
              <a:buChar char=""/>
            </a:pPr>
            <a:r>
              <a:rPr lang="en-US" dirty="0" smtClean="0">
                <a:solidFill>
                  <a:srgbClr val="373D3F"/>
                </a:solidFill>
                <a:effectLst/>
                <a:latin typeface="Tinos"/>
                <a:ea typeface="Times New Roman" panose="02020603050405020304" pitchFamily="18" charset="0"/>
                <a:cs typeface="Times New Roman" panose="02020603050405020304" pitchFamily="18" charset="0"/>
              </a:rPr>
              <a:t>The cells become flatter,</a:t>
            </a:r>
            <a:endParaRPr lang="en-US" sz="2000" dirty="0" smtClean="0">
              <a:effectLst/>
              <a:latin typeface="Calibri" panose="020F0502020204030204" pitchFamily="34" charset="0"/>
              <a:ea typeface="Calibri" panose="020F0502020204030204" pitchFamily="34" charset="0"/>
              <a:cs typeface="Arial" panose="020B0604020202020204" pitchFamily="34" charset="0"/>
            </a:endParaRPr>
          </a:p>
          <a:p>
            <a:pPr marL="342900" lvl="0" indent="-342900" algn="l" rtl="0">
              <a:lnSpc>
                <a:spcPts val="1800"/>
              </a:lnSpc>
              <a:spcAft>
                <a:spcPts val="1200"/>
              </a:spcAft>
              <a:buFont typeface="Symbol" panose="05050102010706020507" pitchFamily="18" charset="2"/>
              <a:buChar char=""/>
            </a:pPr>
            <a:r>
              <a:rPr lang="en-US" b="1" dirty="0" smtClean="0">
                <a:solidFill>
                  <a:srgbClr val="373D3F"/>
                </a:solidFill>
                <a:effectLst/>
                <a:latin typeface="Tinos"/>
                <a:ea typeface="Times New Roman" panose="02020603050405020304" pitchFamily="18" charset="0"/>
                <a:cs typeface="Times New Roman" panose="02020603050405020304" pitchFamily="18" charset="0"/>
              </a:rPr>
              <a:t>Their cell membranes thicken</a:t>
            </a:r>
            <a:r>
              <a:rPr lang="en-US" dirty="0" smtClean="0">
                <a:solidFill>
                  <a:srgbClr val="373D3F"/>
                </a:solidFill>
                <a:effectLst/>
                <a:latin typeface="Tinos"/>
                <a:ea typeface="Times New Roman" panose="02020603050405020304" pitchFamily="18" charset="0"/>
                <a:cs typeface="Times New Roman" panose="02020603050405020304" pitchFamily="18" charset="0"/>
              </a:rPr>
              <a:t>,</a:t>
            </a:r>
            <a:endParaRPr lang="en-US" sz="2000" dirty="0" smtClean="0">
              <a:effectLst/>
              <a:latin typeface="Calibri" panose="020F0502020204030204" pitchFamily="34" charset="0"/>
              <a:ea typeface="Calibri" panose="020F0502020204030204" pitchFamily="34" charset="0"/>
              <a:cs typeface="Arial" panose="020B0604020202020204" pitchFamily="34" charset="0"/>
            </a:endParaRPr>
          </a:p>
          <a:p>
            <a:pPr marL="342900" lvl="0" indent="-342900" algn="l" rtl="0">
              <a:lnSpc>
                <a:spcPts val="1800"/>
              </a:lnSpc>
              <a:spcAft>
                <a:spcPts val="1200"/>
              </a:spcAft>
              <a:buFont typeface="Symbol" panose="05050102010706020507" pitchFamily="18" charset="2"/>
              <a:buChar char=""/>
            </a:pPr>
            <a:r>
              <a:rPr lang="en-US" dirty="0" smtClean="0">
                <a:solidFill>
                  <a:srgbClr val="373D3F"/>
                </a:solidFill>
                <a:effectLst/>
                <a:latin typeface="Tinos"/>
                <a:ea typeface="Times New Roman" panose="02020603050405020304" pitchFamily="18" charset="0"/>
                <a:cs typeface="Times New Roman" panose="02020603050405020304" pitchFamily="18" charset="0"/>
              </a:rPr>
              <a:t>And </a:t>
            </a:r>
            <a:r>
              <a:rPr lang="en-US" b="1" dirty="0" smtClean="0">
                <a:solidFill>
                  <a:srgbClr val="373D3F"/>
                </a:solidFill>
                <a:effectLst/>
                <a:latin typeface="Tinos"/>
                <a:ea typeface="Times New Roman" panose="02020603050405020304" pitchFamily="18" charset="0"/>
                <a:cs typeface="Times New Roman" panose="02020603050405020304" pitchFamily="18" charset="0"/>
              </a:rPr>
              <a:t>they generate</a:t>
            </a:r>
            <a:r>
              <a:rPr lang="en-US" dirty="0" smtClean="0">
                <a:solidFill>
                  <a:srgbClr val="373D3F"/>
                </a:solidFill>
                <a:effectLst/>
                <a:latin typeface="Tinos"/>
                <a:ea typeface="Times New Roman" panose="02020603050405020304" pitchFamily="18" charset="0"/>
                <a:cs typeface="Times New Roman" panose="02020603050405020304" pitchFamily="18" charset="0"/>
              </a:rPr>
              <a:t> large amounts of </a:t>
            </a:r>
            <a:r>
              <a:rPr lang="en-US" b="1" dirty="0" smtClean="0">
                <a:solidFill>
                  <a:srgbClr val="373D3F"/>
                </a:solidFill>
                <a:effectLst/>
                <a:latin typeface="Tinos"/>
                <a:ea typeface="Times New Roman" panose="02020603050405020304" pitchFamily="18" charset="0"/>
                <a:cs typeface="Times New Roman" panose="02020603050405020304" pitchFamily="18" charset="0"/>
              </a:rPr>
              <a:t>the proteins keratin</a:t>
            </a:r>
            <a:r>
              <a:rPr lang="en-US" dirty="0" smtClean="0">
                <a:solidFill>
                  <a:srgbClr val="373D3F"/>
                </a:solidFill>
                <a:effectLst/>
                <a:latin typeface="Tinos"/>
                <a:ea typeface="Times New Roman" panose="02020603050405020304" pitchFamily="18" charset="0"/>
                <a:cs typeface="Times New Roman" panose="02020603050405020304" pitchFamily="18" charset="0"/>
              </a:rPr>
              <a:t>,</a:t>
            </a:r>
            <a:endParaRPr lang="en-US" sz="2000" dirty="0" smtClean="0">
              <a:effectLst/>
              <a:latin typeface="Calibri" panose="020F0502020204030204" pitchFamily="34" charset="0"/>
              <a:ea typeface="Calibri" panose="020F0502020204030204" pitchFamily="34" charset="0"/>
              <a:cs typeface="Arial" panose="020B0604020202020204" pitchFamily="34" charset="0"/>
            </a:endParaRPr>
          </a:p>
          <a:p>
            <a:pPr marL="342900" lvl="0" indent="-342900" algn="l" rtl="0">
              <a:lnSpc>
                <a:spcPts val="1800"/>
              </a:lnSpc>
              <a:spcAft>
                <a:spcPts val="1200"/>
              </a:spcAft>
              <a:buFont typeface="Symbol" panose="05050102010706020507" pitchFamily="18" charset="2"/>
              <a:buChar char=""/>
            </a:pPr>
            <a:r>
              <a:rPr lang="en-US" b="1" dirty="0" smtClean="0">
                <a:solidFill>
                  <a:srgbClr val="373D3F"/>
                </a:solidFill>
                <a:effectLst/>
                <a:latin typeface="Tinos"/>
                <a:ea typeface="Times New Roman" panose="02020603050405020304" pitchFamily="18" charset="0"/>
                <a:cs typeface="Times New Roman" panose="02020603050405020304" pitchFamily="18" charset="0"/>
              </a:rPr>
              <a:t>keratin</a:t>
            </a:r>
            <a:r>
              <a:rPr lang="en-US" dirty="0" smtClean="0">
                <a:solidFill>
                  <a:srgbClr val="373D3F"/>
                </a:solidFill>
                <a:effectLst/>
                <a:latin typeface="Tinos"/>
                <a:ea typeface="Times New Roman" panose="02020603050405020304" pitchFamily="18" charset="0"/>
                <a:cs typeface="Times New Roman" panose="02020603050405020304" pitchFamily="18" charset="0"/>
              </a:rPr>
              <a:t> , and </a:t>
            </a:r>
            <a:r>
              <a:rPr lang="en-US" b="1" dirty="0" err="1" smtClean="0">
                <a:solidFill>
                  <a:srgbClr val="373D3F"/>
                </a:solidFill>
                <a:effectLst/>
                <a:latin typeface="Tinos"/>
                <a:ea typeface="Times New Roman" panose="02020603050405020304" pitchFamily="18" charset="0"/>
                <a:cs typeface="Times New Roman" panose="02020603050405020304" pitchFamily="18" charset="0"/>
              </a:rPr>
              <a:t>keratohyalin</a:t>
            </a:r>
            <a:r>
              <a:rPr lang="en-US" dirty="0" smtClean="0">
                <a:solidFill>
                  <a:srgbClr val="373D3F"/>
                </a:solidFill>
                <a:effectLst/>
                <a:latin typeface="Tinos"/>
                <a:ea typeface="Times New Roman" panose="02020603050405020304" pitchFamily="18" charset="0"/>
                <a:cs typeface="Times New Roman" panose="02020603050405020304" pitchFamily="18" charset="0"/>
              </a:rPr>
              <a:t>, which accumulates as lamellar granules within the cells (see </a:t>
            </a:r>
            <a:r>
              <a:rPr lang="en-US" u="none" strike="noStrike" dirty="0" smtClean="0">
                <a:solidFill>
                  <a:srgbClr val="2393BD"/>
                </a:solidFill>
                <a:effectLst/>
                <a:latin typeface="Tinos"/>
                <a:ea typeface="Times New Roman" panose="02020603050405020304" pitchFamily="18" charset="0"/>
                <a:cs typeface="Times New Roman" panose="02020603050405020304" pitchFamily="18" charset="0"/>
                <a:hlinkClick r:id="rId2"/>
              </a:rPr>
              <a:t>Figure 4</a:t>
            </a:r>
            <a:r>
              <a:rPr lang="en-US" dirty="0" smtClean="0">
                <a:solidFill>
                  <a:srgbClr val="373D3F"/>
                </a:solidFill>
                <a:effectLst/>
                <a:latin typeface="Tinos"/>
                <a:ea typeface="Times New Roman" panose="02020603050405020304" pitchFamily="18" charset="0"/>
                <a:cs typeface="Times New Roman" panose="02020603050405020304" pitchFamily="18" charset="0"/>
              </a:rPr>
              <a:t>). </a:t>
            </a:r>
            <a:r>
              <a:rPr lang="en-US" b="1" dirty="0" smtClean="0">
                <a:solidFill>
                  <a:srgbClr val="373D3F"/>
                </a:solidFill>
                <a:effectLst/>
                <a:latin typeface="Tinos"/>
                <a:ea typeface="Times New Roman" panose="02020603050405020304" pitchFamily="18" charset="0"/>
                <a:cs typeface="Times New Roman" panose="02020603050405020304" pitchFamily="18" charset="0"/>
              </a:rPr>
              <a:t>These two proteins make up the bulk of the keratinocyte mass in the stratum </a:t>
            </a:r>
            <a:r>
              <a:rPr lang="en-US" b="1" dirty="0" err="1" smtClean="0">
                <a:solidFill>
                  <a:srgbClr val="373D3F"/>
                </a:solidFill>
                <a:effectLst/>
                <a:latin typeface="Tinos"/>
                <a:ea typeface="Times New Roman" panose="02020603050405020304" pitchFamily="18" charset="0"/>
                <a:cs typeface="Times New Roman" panose="02020603050405020304" pitchFamily="18" charset="0"/>
              </a:rPr>
              <a:t>granulosum</a:t>
            </a:r>
            <a:r>
              <a:rPr lang="en-US" b="1" dirty="0" smtClean="0">
                <a:solidFill>
                  <a:srgbClr val="373D3F"/>
                </a:solidFill>
                <a:effectLst/>
                <a:latin typeface="Tinos"/>
                <a:ea typeface="Times New Roman" panose="02020603050405020304" pitchFamily="18" charset="0"/>
                <a:cs typeface="Times New Roman" panose="02020603050405020304" pitchFamily="18" charset="0"/>
              </a:rPr>
              <a:t> and give the layer its grainy appearance.</a:t>
            </a:r>
            <a:endParaRPr lang="en-US" sz="2000" dirty="0" smtClean="0">
              <a:effectLst/>
              <a:latin typeface="Calibri" panose="020F0502020204030204" pitchFamily="34" charset="0"/>
              <a:ea typeface="Calibri" panose="020F0502020204030204" pitchFamily="34" charset="0"/>
              <a:cs typeface="Arial" panose="020B0604020202020204" pitchFamily="34" charset="0"/>
            </a:endParaRPr>
          </a:p>
          <a:p>
            <a:pPr algn="l" rtl="0"/>
            <a:endParaRPr lang="ar-IQ" dirty="0"/>
          </a:p>
        </p:txBody>
      </p:sp>
    </p:spTree>
    <p:extLst>
      <p:ext uri="{BB962C8B-B14F-4D97-AF65-F5344CB8AC3E}">
        <p14:creationId xmlns:p14="http://schemas.microsoft.com/office/powerpoint/2010/main" val="161875645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ar-IQ"/>
          </a:p>
        </p:txBody>
      </p:sp>
      <p:sp>
        <p:nvSpPr>
          <p:cNvPr id="3" name="عنصر نائب للمحتوى 2"/>
          <p:cNvSpPr>
            <a:spLocks noGrp="1"/>
          </p:cNvSpPr>
          <p:nvPr>
            <p:ph idx="1"/>
          </p:nvPr>
        </p:nvSpPr>
        <p:spPr/>
        <p:txBody>
          <a:bodyPr>
            <a:normAutofit lnSpcReduction="10000"/>
          </a:bodyPr>
          <a:lstStyle/>
          <a:p>
            <a:pPr algn="l" rtl="0">
              <a:lnSpc>
                <a:spcPct val="100000"/>
              </a:lnSpc>
              <a:spcBef>
                <a:spcPts val="1800"/>
              </a:spcBef>
              <a:spcAft>
                <a:spcPts val="1200"/>
              </a:spcAft>
            </a:pPr>
            <a:r>
              <a:rPr lang="en-US" sz="3600" b="1" u="sng" dirty="0" smtClean="0">
                <a:solidFill>
                  <a:srgbClr val="373D3F"/>
                </a:solidFill>
                <a:effectLst/>
                <a:latin typeface="Roboto Condensed"/>
                <a:ea typeface="Times New Roman" panose="02020603050405020304" pitchFamily="18" charset="0"/>
                <a:cs typeface="Times New Roman" panose="02020603050405020304" pitchFamily="18" charset="0"/>
              </a:rPr>
              <a:t>Stratum </a:t>
            </a:r>
            <a:r>
              <a:rPr lang="en-US" sz="3600" b="1" u="sng" dirty="0" err="1" smtClean="0">
                <a:solidFill>
                  <a:srgbClr val="373D3F"/>
                </a:solidFill>
                <a:effectLst/>
                <a:latin typeface="Roboto Condensed"/>
                <a:ea typeface="Times New Roman" panose="02020603050405020304" pitchFamily="18" charset="0"/>
                <a:cs typeface="Times New Roman" panose="02020603050405020304" pitchFamily="18" charset="0"/>
              </a:rPr>
              <a:t>Lucidum</a:t>
            </a:r>
            <a:endParaRPr lang="en-US" sz="2000" dirty="0" smtClean="0">
              <a:effectLst/>
              <a:latin typeface="Calibri" panose="020F0502020204030204" pitchFamily="34" charset="0"/>
              <a:ea typeface="Calibri" panose="020F0502020204030204" pitchFamily="34" charset="0"/>
              <a:cs typeface="Arial" panose="020B0604020202020204" pitchFamily="34" charset="0"/>
            </a:endParaRPr>
          </a:p>
          <a:p>
            <a:pPr marL="342900" lvl="0" indent="-342900" algn="l" rtl="0">
              <a:lnSpc>
                <a:spcPct val="100000"/>
              </a:lnSpc>
              <a:spcAft>
                <a:spcPts val="1200"/>
              </a:spcAft>
              <a:buFont typeface="Symbol" panose="05050102010706020507" pitchFamily="18" charset="2"/>
              <a:buChar char=""/>
            </a:pPr>
            <a:r>
              <a:rPr lang="en-US" dirty="0" smtClean="0">
                <a:solidFill>
                  <a:srgbClr val="373D3F"/>
                </a:solidFill>
                <a:effectLst/>
                <a:latin typeface="Tinos"/>
                <a:ea typeface="Times New Roman" panose="02020603050405020304" pitchFamily="18" charset="0"/>
                <a:cs typeface="Times New Roman" panose="02020603050405020304" pitchFamily="18" charset="0"/>
              </a:rPr>
              <a:t>The </a:t>
            </a:r>
            <a:r>
              <a:rPr lang="en-US" b="1" dirty="0" smtClean="0">
                <a:solidFill>
                  <a:srgbClr val="373D3F"/>
                </a:solidFill>
                <a:effectLst/>
                <a:latin typeface="Tinos"/>
                <a:ea typeface="Times New Roman" panose="02020603050405020304" pitchFamily="18" charset="0"/>
                <a:cs typeface="Times New Roman" panose="02020603050405020304" pitchFamily="18" charset="0"/>
              </a:rPr>
              <a:t>stratum </a:t>
            </a:r>
            <a:r>
              <a:rPr lang="en-US" b="1" dirty="0" err="1" smtClean="0">
                <a:solidFill>
                  <a:srgbClr val="373D3F"/>
                </a:solidFill>
                <a:effectLst/>
                <a:latin typeface="Tinos"/>
                <a:ea typeface="Times New Roman" panose="02020603050405020304" pitchFamily="18" charset="0"/>
                <a:cs typeface="Times New Roman" panose="02020603050405020304" pitchFamily="18" charset="0"/>
              </a:rPr>
              <a:t>lucidum</a:t>
            </a:r>
            <a:r>
              <a:rPr lang="en-US" dirty="0" smtClean="0">
                <a:solidFill>
                  <a:srgbClr val="373D3F"/>
                </a:solidFill>
                <a:effectLst/>
                <a:latin typeface="Tinos"/>
                <a:ea typeface="Times New Roman" panose="02020603050405020304" pitchFamily="18" charset="0"/>
                <a:cs typeface="Times New Roman" panose="02020603050405020304" pitchFamily="18" charset="0"/>
              </a:rPr>
              <a:t> is a smooth, seemingly translucent layer of the epidermis located just above the stratum </a:t>
            </a:r>
            <a:r>
              <a:rPr lang="en-US" dirty="0" err="1" smtClean="0">
                <a:solidFill>
                  <a:srgbClr val="373D3F"/>
                </a:solidFill>
                <a:effectLst/>
                <a:latin typeface="Tinos"/>
                <a:ea typeface="Times New Roman" panose="02020603050405020304" pitchFamily="18" charset="0"/>
                <a:cs typeface="Times New Roman" panose="02020603050405020304" pitchFamily="18" charset="0"/>
              </a:rPr>
              <a:t>granulosum</a:t>
            </a:r>
            <a:r>
              <a:rPr lang="en-US" dirty="0" smtClean="0">
                <a:solidFill>
                  <a:srgbClr val="373D3F"/>
                </a:solidFill>
                <a:effectLst/>
                <a:latin typeface="Tinos"/>
                <a:ea typeface="Times New Roman" panose="02020603050405020304" pitchFamily="18" charset="0"/>
                <a:cs typeface="Times New Roman" panose="02020603050405020304" pitchFamily="18" charset="0"/>
              </a:rPr>
              <a:t> and below the stratum </a:t>
            </a:r>
            <a:r>
              <a:rPr lang="en-US" dirty="0" err="1" smtClean="0">
                <a:solidFill>
                  <a:srgbClr val="373D3F"/>
                </a:solidFill>
                <a:effectLst/>
                <a:latin typeface="Tinos"/>
                <a:ea typeface="Times New Roman" panose="02020603050405020304" pitchFamily="18" charset="0"/>
                <a:cs typeface="Times New Roman" panose="02020603050405020304" pitchFamily="18" charset="0"/>
              </a:rPr>
              <a:t>corneum</a:t>
            </a:r>
            <a:r>
              <a:rPr lang="en-US" dirty="0" smtClean="0">
                <a:solidFill>
                  <a:srgbClr val="373D3F"/>
                </a:solidFill>
                <a:effectLst/>
                <a:latin typeface="Tinos"/>
                <a:ea typeface="Times New Roman" panose="02020603050405020304" pitchFamily="18" charset="0"/>
                <a:cs typeface="Times New Roman" panose="02020603050405020304" pitchFamily="18" charset="0"/>
              </a:rPr>
              <a:t>.</a:t>
            </a:r>
            <a:endParaRPr lang="en-US" sz="2000" dirty="0" smtClean="0">
              <a:effectLst/>
              <a:latin typeface="Calibri" panose="020F0502020204030204" pitchFamily="34" charset="0"/>
              <a:ea typeface="Calibri" panose="020F0502020204030204" pitchFamily="34" charset="0"/>
              <a:cs typeface="Arial" panose="020B0604020202020204" pitchFamily="34" charset="0"/>
            </a:endParaRPr>
          </a:p>
          <a:p>
            <a:pPr marL="342900" lvl="0" indent="-342900" algn="l" rtl="0">
              <a:lnSpc>
                <a:spcPct val="100000"/>
              </a:lnSpc>
              <a:spcAft>
                <a:spcPts val="1200"/>
              </a:spcAft>
              <a:buFont typeface="Symbol" panose="05050102010706020507" pitchFamily="18" charset="2"/>
              <a:buChar char=""/>
            </a:pPr>
            <a:r>
              <a:rPr lang="ar-SA" dirty="0" smtClean="0">
                <a:solidFill>
                  <a:srgbClr val="373D3F"/>
                </a:solidFill>
                <a:effectLst/>
                <a:latin typeface="Calibri" panose="020F0502020204030204" pitchFamily="34" charset="0"/>
                <a:ea typeface="Times New Roman" panose="02020603050405020304" pitchFamily="18" charset="0"/>
                <a:cs typeface="Tinos"/>
              </a:rPr>
              <a:t> </a:t>
            </a:r>
            <a:r>
              <a:rPr lang="en-US" dirty="0" smtClean="0">
                <a:solidFill>
                  <a:srgbClr val="373D3F"/>
                </a:solidFill>
                <a:effectLst/>
                <a:latin typeface="Tinos"/>
                <a:ea typeface="Times New Roman" panose="02020603050405020304" pitchFamily="18" charset="0"/>
                <a:cs typeface="Times New Roman" panose="02020603050405020304" pitchFamily="18" charset="0"/>
              </a:rPr>
              <a:t> found only in </a:t>
            </a:r>
            <a:r>
              <a:rPr lang="en-US" b="1" dirty="0" smtClean="0">
                <a:solidFill>
                  <a:srgbClr val="373D3F"/>
                </a:solidFill>
                <a:effectLst/>
                <a:latin typeface="Tinos"/>
                <a:ea typeface="Times New Roman" panose="02020603050405020304" pitchFamily="18" charset="0"/>
                <a:cs typeface="Times New Roman" panose="02020603050405020304" pitchFamily="18" charset="0"/>
              </a:rPr>
              <a:t>the thick skin of the palms, soles, and digits.</a:t>
            </a:r>
            <a:endParaRPr lang="en-US" sz="2000" dirty="0" smtClean="0">
              <a:effectLst/>
              <a:latin typeface="Calibri" panose="020F0502020204030204" pitchFamily="34" charset="0"/>
              <a:ea typeface="Calibri" panose="020F0502020204030204" pitchFamily="34" charset="0"/>
              <a:cs typeface="Arial" panose="020B0604020202020204" pitchFamily="34" charset="0"/>
            </a:endParaRPr>
          </a:p>
          <a:p>
            <a:pPr marL="342900" lvl="0" indent="-342900" algn="l" rtl="0">
              <a:lnSpc>
                <a:spcPct val="100000"/>
              </a:lnSpc>
              <a:spcAft>
                <a:spcPts val="1200"/>
              </a:spcAft>
              <a:buFont typeface="Symbol" panose="05050102010706020507" pitchFamily="18" charset="2"/>
              <a:buChar char=""/>
            </a:pPr>
            <a:r>
              <a:rPr lang="en-US" dirty="0" smtClean="0">
                <a:solidFill>
                  <a:srgbClr val="373D3F"/>
                </a:solidFill>
                <a:effectLst/>
                <a:latin typeface="Tinos"/>
                <a:ea typeface="Times New Roman" panose="02020603050405020304" pitchFamily="18" charset="0"/>
                <a:cs typeface="Times New Roman" panose="02020603050405020304" pitchFamily="18" charset="0"/>
              </a:rPr>
              <a:t>The keratinocytes  </a:t>
            </a:r>
            <a:r>
              <a:rPr lang="en-US" b="1" dirty="0" smtClean="0">
                <a:solidFill>
                  <a:srgbClr val="373D3F"/>
                </a:solidFill>
                <a:effectLst/>
                <a:latin typeface="Tinos"/>
                <a:ea typeface="Times New Roman" panose="02020603050405020304" pitchFamily="18" charset="0"/>
                <a:cs typeface="Times New Roman" panose="02020603050405020304" pitchFamily="18" charset="0"/>
              </a:rPr>
              <a:t>are dead and flattened</a:t>
            </a:r>
            <a:r>
              <a:rPr lang="en-US" dirty="0" smtClean="0">
                <a:solidFill>
                  <a:srgbClr val="373D3F"/>
                </a:solidFill>
                <a:effectLst/>
                <a:latin typeface="Tinos"/>
                <a:ea typeface="Times New Roman" panose="02020603050405020304" pitchFamily="18" charset="0"/>
                <a:cs typeface="Times New Roman" panose="02020603050405020304" pitchFamily="18" charset="0"/>
              </a:rPr>
              <a:t>.</a:t>
            </a:r>
            <a:endParaRPr lang="en-US" sz="2000" dirty="0" smtClean="0">
              <a:effectLst/>
              <a:latin typeface="Calibri" panose="020F0502020204030204" pitchFamily="34" charset="0"/>
              <a:ea typeface="Calibri" panose="020F0502020204030204" pitchFamily="34" charset="0"/>
              <a:cs typeface="Arial" panose="020B0604020202020204" pitchFamily="34" charset="0"/>
            </a:endParaRPr>
          </a:p>
          <a:p>
            <a:pPr marL="342900" lvl="0" indent="-342900" algn="l" rtl="0">
              <a:lnSpc>
                <a:spcPct val="100000"/>
              </a:lnSpc>
              <a:spcAft>
                <a:spcPts val="1200"/>
              </a:spcAft>
              <a:buFont typeface="Symbol" panose="05050102010706020507" pitchFamily="18" charset="2"/>
              <a:buChar char=""/>
            </a:pPr>
            <a:r>
              <a:rPr lang="en-US" dirty="0" smtClean="0">
                <a:solidFill>
                  <a:srgbClr val="373D3F"/>
                </a:solidFill>
                <a:effectLst/>
                <a:latin typeface="Tinos"/>
                <a:ea typeface="Times New Roman" panose="02020603050405020304" pitchFamily="18" charset="0"/>
                <a:cs typeface="Times New Roman" panose="02020603050405020304" pitchFamily="18" charset="0"/>
              </a:rPr>
              <a:t>These cells are densely packed with </a:t>
            </a:r>
            <a:r>
              <a:rPr lang="en-US" b="1" dirty="0" err="1" smtClean="0">
                <a:solidFill>
                  <a:srgbClr val="373D3F"/>
                </a:solidFill>
                <a:effectLst/>
                <a:latin typeface="Tinos"/>
                <a:ea typeface="Times New Roman" panose="02020603050405020304" pitchFamily="18" charset="0"/>
                <a:cs typeface="Times New Roman" panose="02020603050405020304" pitchFamily="18" charset="0"/>
              </a:rPr>
              <a:t>eleiden</a:t>
            </a:r>
            <a:endParaRPr lang="en-US" sz="2000" dirty="0" smtClean="0">
              <a:effectLst/>
              <a:latin typeface="Calibri" panose="020F0502020204030204" pitchFamily="34" charset="0"/>
              <a:ea typeface="Calibri" panose="020F0502020204030204" pitchFamily="34" charset="0"/>
              <a:cs typeface="Arial" panose="020B0604020202020204" pitchFamily="34" charset="0"/>
            </a:endParaRPr>
          </a:p>
          <a:p>
            <a:pPr algn="l" rtl="0">
              <a:lnSpc>
                <a:spcPct val="100000"/>
              </a:lnSpc>
            </a:pPr>
            <a:endParaRPr lang="ar-IQ" dirty="0"/>
          </a:p>
        </p:txBody>
      </p:sp>
    </p:spTree>
    <p:extLst>
      <p:ext uri="{BB962C8B-B14F-4D97-AF65-F5344CB8AC3E}">
        <p14:creationId xmlns:p14="http://schemas.microsoft.com/office/powerpoint/2010/main" val="265069522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ar-IQ"/>
          </a:p>
        </p:txBody>
      </p:sp>
      <p:sp>
        <p:nvSpPr>
          <p:cNvPr id="3" name="عنصر نائب للمحتوى 2"/>
          <p:cNvSpPr>
            <a:spLocks noGrp="1"/>
          </p:cNvSpPr>
          <p:nvPr>
            <p:ph idx="1"/>
          </p:nvPr>
        </p:nvSpPr>
        <p:spPr/>
        <p:txBody>
          <a:bodyPr>
            <a:normAutofit fontScale="92500"/>
          </a:bodyPr>
          <a:lstStyle/>
          <a:p>
            <a:pPr algn="l">
              <a:lnSpc>
                <a:spcPct val="100000"/>
              </a:lnSpc>
              <a:spcBef>
                <a:spcPts val="1800"/>
              </a:spcBef>
              <a:spcAft>
                <a:spcPts val="1200"/>
              </a:spcAft>
            </a:pPr>
            <a:r>
              <a:rPr lang="en-US" sz="3600" b="1" u="sng" dirty="0" smtClean="0">
                <a:solidFill>
                  <a:srgbClr val="373D3F"/>
                </a:solidFill>
                <a:effectLst/>
                <a:latin typeface="Roboto Condensed"/>
                <a:ea typeface="Times New Roman" panose="02020603050405020304" pitchFamily="18" charset="0"/>
                <a:cs typeface="Times New Roman" panose="02020603050405020304" pitchFamily="18" charset="0"/>
              </a:rPr>
              <a:t>Stratum </a:t>
            </a:r>
            <a:r>
              <a:rPr lang="en-US" sz="3600" b="1" u="sng" dirty="0" err="1" smtClean="0">
                <a:solidFill>
                  <a:srgbClr val="373D3F"/>
                </a:solidFill>
                <a:effectLst/>
                <a:latin typeface="Roboto Condensed"/>
                <a:ea typeface="Times New Roman" panose="02020603050405020304" pitchFamily="18" charset="0"/>
                <a:cs typeface="Times New Roman" panose="02020603050405020304" pitchFamily="18" charset="0"/>
              </a:rPr>
              <a:t>Corneum</a:t>
            </a:r>
            <a:endParaRPr lang="en-US" sz="2000" dirty="0" smtClean="0">
              <a:effectLst/>
              <a:latin typeface="Calibri" panose="020F0502020204030204" pitchFamily="34" charset="0"/>
              <a:ea typeface="Calibri" panose="020F0502020204030204" pitchFamily="34" charset="0"/>
              <a:cs typeface="Arial" panose="020B0604020202020204" pitchFamily="34" charset="0"/>
            </a:endParaRPr>
          </a:p>
          <a:p>
            <a:pPr marL="342900" lvl="0" indent="-342900" algn="l">
              <a:lnSpc>
                <a:spcPct val="100000"/>
              </a:lnSpc>
              <a:spcAft>
                <a:spcPts val="1200"/>
              </a:spcAft>
              <a:buFont typeface="Symbol" panose="05050102010706020507" pitchFamily="18" charset="2"/>
              <a:buChar char=""/>
            </a:pPr>
            <a:r>
              <a:rPr lang="en-US" dirty="0" smtClean="0">
                <a:solidFill>
                  <a:srgbClr val="373D3F"/>
                </a:solidFill>
                <a:effectLst/>
                <a:latin typeface="Tinos"/>
                <a:ea typeface="Times New Roman" panose="02020603050405020304" pitchFamily="18" charset="0"/>
                <a:cs typeface="Times New Roman" panose="02020603050405020304" pitchFamily="18" charset="0"/>
              </a:rPr>
              <a:t>Superficial layer of the epidermis and is the layer exposed to the outside environment.</a:t>
            </a:r>
            <a:endParaRPr lang="en-US" sz="2000" dirty="0" smtClean="0">
              <a:effectLst/>
              <a:latin typeface="Calibri" panose="020F0502020204030204" pitchFamily="34" charset="0"/>
              <a:ea typeface="Calibri" panose="020F0502020204030204" pitchFamily="34" charset="0"/>
              <a:cs typeface="Arial" panose="020B0604020202020204" pitchFamily="34" charset="0"/>
            </a:endParaRPr>
          </a:p>
          <a:p>
            <a:pPr marL="342900" lvl="0" indent="-342900" algn="l">
              <a:lnSpc>
                <a:spcPct val="100000"/>
              </a:lnSpc>
              <a:spcAft>
                <a:spcPts val="1200"/>
              </a:spcAft>
              <a:buFont typeface="Symbol" panose="05050102010706020507" pitchFamily="18" charset="2"/>
              <a:buChar char=""/>
            </a:pPr>
            <a:r>
              <a:rPr lang="en-US" dirty="0" smtClean="0">
                <a:solidFill>
                  <a:srgbClr val="373D3F"/>
                </a:solidFill>
                <a:effectLst/>
                <a:latin typeface="Tinos"/>
                <a:ea typeface="Times New Roman" panose="02020603050405020304" pitchFamily="18" charset="0"/>
                <a:cs typeface="Times New Roman" panose="02020603050405020304" pitchFamily="18" charset="0"/>
              </a:rPr>
              <a:t>The </a:t>
            </a:r>
            <a:r>
              <a:rPr lang="en-US" b="1" dirty="0" smtClean="0">
                <a:solidFill>
                  <a:srgbClr val="373D3F"/>
                </a:solidFill>
                <a:effectLst/>
                <a:latin typeface="Tinos"/>
                <a:ea typeface="Times New Roman" panose="02020603050405020304" pitchFamily="18" charset="0"/>
                <a:cs typeface="Times New Roman" panose="02020603050405020304" pitchFamily="18" charset="0"/>
              </a:rPr>
              <a:t>increased keratinization</a:t>
            </a:r>
            <a:r>
              <a:rPr lang="en-US" dirty="0" smtClean="0">
                <a:solidFill>
                  <a:srgbClr val="373D3F"/>
                </a:solidFill>
                <a:effectLst/>
                <a:latin typeface="Tinos"/>
                <a:ea typeface="Times New Roman" panose="02020603050405020304" pitchFamily="18" charset="0"/>
                <a:cs typeface="Times New Roman" panose="02020603050405020304" pitchFamily="18" charset="0"/>
              </a:rPr>
              <a:t> (also called cornification) of the cells in this layer </a:t>
            </a:r>
            <a:r>
              <a:rPr lang="en-US" b="1" dirty="0" smtClean="0">
                <a:solidFill>
                  <a:srgbClr val="373D3F"/>
                </a:solidFill>
                <a:effectLst/>
                <a:latin typeface="Tinos"/>
                <a:ea typeface="Times New Roman" panose="02020603050405020304" pitchFamily="18" charset="0"/>
                <a:cs typeface="Times New Roman" panose="02020603050405020304" pitchFamily="18" charset="0"/>
              </a:rPr>
              <a:t>gives it its name</a:t>
            </a:r>
            <a:r>
              <a:rPr lang="en-US" dirty="0" smtClean="0">
                <a:solidFill>
                  <a:srgbClr val="373D3F"/>
                </a:solidFill>
                <a:effectLst/>
                <a:latin typeface="Tinos"/>
                <a:ea typeface="Times New Roman" panose="02020603050405020304" pitchFamily="18" charset="0"/>
                <a:cs typeface="Times New Roman" panose="02020603050405020304" pitchFamily="18" charset="0"/>
              </a:rPr>
              <a:t>. </a:t>
            </a:r>
            <a:endParaRPr lang="en-US" sz="2000" dirty="0" smtClean="0">
              <a:effectLst/>
              <a:latin typeface="Calibri" panose="020F0502020204030204" pitchFamily="34" charset="0"/>
              <a:ea typeface="Calibri" panose="020F0502020204030204" pitchFamily="34" charset="0"/>
              <a:cs typeface="Arial" panose="020B0604020202020204" pitchFamily="34" charset="0"/>
            </a:endParaRPr>
          </a:p>
          <a:p>
            <a:pPr marL="342900" lvl="0" indent="-342900" algn="l">
              <a:lnSpc>
                <a:spcPct val="100000"/>
              </a:lnSpc>
              <a:spcAft>
                <a:spcPts val="1200"/>
              </a:spcAft>
              <a:buFont typeface="Symbol" panose="05050102010706020507" pitchFamily="18" charset="2"/>
              <a:buChar char=""/>
            </a:pPr>
            <a:r>
              <a:rPr lang="en-US" dirty="0" smtClean="0">
                <a:solidFill>
                  <a:srgbClr val="373D3F"/>
                </a:solidFill>
                <a:effectLst/>
                <a:latin typeface="Tinos"/>
                <a:ea typeface="Times New Roman" panose="02020603050405020304" pitchFamily="18" charset="0"/>
                <a:cs typeface="Times New Roman" panose="02020603050405020304" pitchFamily="18" charset="0"/>
              </a:rPr>
              <a:t>There are </a:t>
            </a:r>
            <a:r>
              <a:rPr lang="en-US" b="1" dirty="0" smtClean="0">
                <a:solidFill>
                  <a:srgbClr val="373D3F"/>
                </a:solidFill>
                <a:effectLst/>
                <a:latin typeface="Tinos"/>
                <a:ea typeface="Times New Roman" panose="02020603050405020304" pitchFamily="18" charset="0"/>
                <a:cs typeface="Times New Roman" panose="02020603050405020304" pitchFamily="18" charset="0"/>
              </a:rPr>
              <a:t>usually 15 to 30 layers</a:t>
            </a:r>
            <a:r>
              <a:rPr lang="en-US" dirty="0" smtClean="0">
                <a:solidFill>
                  <a:srgbClr val="373D3F"/>
                </a:solidFill>
                <a:effectLst/>
                <a:latin typeface="Tinos"/>
                <a:ea typeface="Times New Roman" panose="02020603050405020304" pitchFamily="18" charset="0"/>
                <a:cs typeface="Times New Roman" panose="02020603050405020304" pitchFamily="18" charset="0"/>
              </a:rPr>
              <a:t> of cells in the stratum </a:t>
            </a:r>
            <a:r>
              <a:rPr lang="en-US" dirty="0" err="1" smtClean="0">
                <a:solidFill>
                  <a:srgbClr val="373D3F"/>
                </a:solidFill>
                <a:effectLst/>
                <a:latin typeface="Tinos"/>
                <a:ea typeface="Times New Roman" panose="02020603050405020304" pitchFamily="18" charset="0"/>
                <a:cs typeface="Times New Roman" panose="02020603050405020304" pitchFamily="18" charset="0"/>
              </a:rPr>
              <a:t>corneum</a:t>
            </a:r>
            <a:r>
              <a:rPr lang="en-US" dirty="0" smtClean="0">
                <a:solidFill>
                  <a:srgbClr val="373D3F"/>
                </a:solidFill>
                <a:effectLst/>
                <a:latin typeface="Tinos"/>
                <a:ea typeface="Times New Roman" panose="02020603050405020304" pitchFamily="18" charset="0"/>
                <a:cs typeface="Times New Roman" panose="02020603050405020304" pitchFamily="18" charset="0"/>
              </a:rPr>
              <a:t>. </a:t>
            </a:r>
            <a:endParaRPr lang="en-US" sz="2000" dirty="0" smtClean="0">
              <a:effectLst/>
              <a:latin typeface="Calibri" panose="020F0502020204030204" pitchFamily="34" charset="0"/>
              <a:ea typeface="Calibri" panose="020F0502020204030204" pitchFamily="34" charset="0"/>
              <a:cs typeface="Arial" panose="020B0604020202020204" pitchFamily="34" charset="0"/>
            </a:endParaRPr>
          </a:p>
          <a:p>
            <a:pPr marL="342900" lvl="0" indent="-342900" algn="l">
              <a:lnSpc>
                <a:spcPct val="100000"/>
              </a:lnSpc>
              <a:spcAft>
                <a:spcPts val="1200"/>
              </a:spcAft>
              <a:buFont typeface="Symbol" panose="05050102010706020507" pitchFamily="18" charset="2"/>
              <a:buChar char=""/>
            </a:pPr>
            <a:r>
              <a:rPr lang="en-US" dirty="0" smtClean="0">
                <a:solidFill>
                  <a:srgbClr val="373D3F"/>
                </a:solidFill>
                <a:effectLst/>
                <a:latin typeface="Tinos"/>
                <a:ea typeface="Times New Roman" panose="02020603050405020304" pitchFamily="18" charset="0"/>
                <a:cs typeface="Times New Roman" panose="02020603050405020304" pitchFamily="18" charset="0"/>
              </a:rPr>
              <a:t>Dry, dead layer</a:t>
            </a:r>
            <a:endParaRPr lang="en-US" sz="2000" dirty="0" smtClean="0">
              <a:effectLst/>
              <a:latin typeface="Calibri" panose="020F0502020204030204" pitchFamily="34" charset="0"/>
              <a:ea typeface="Calibri" panose="020F0502020204030204" pitchFamily="34" charset="0"/>
              <a:cs typeface="Arial" panose="020B0604020202020204" pitchFamily="34" charset="0"/>
            </a:endParaRPr>
          </a:p>
          <a:p>
            <a:pPr marL="0" indent="0" algn="l">
              <a:lnSpc>
                <a:spcPct val="100000"/>
              </a:lnSpc>
              <a:buNone/>
            </a:pPr>
            <a:endParaRPr lang="ar-IQ" dirty="0"/>
          </a:p>
        </p:txBody>
      </p:sp>
    </p:spTree>
    <p:extLst>
      <p:ext uri="{BB962C8B-B14F-4D97-AF65-F5344CB8AC3E}">
        <p14:creationId xmlns:p14="http://schemas.microsoft.com/office/powerpoint/2010/main" val="397382922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ar-IQ"/>
          </a:p>
        </p:txBody>
      </p:sp>
      <p:sp>
        <p:nvSpPr>
          <p:cNvPr id="3" name="عنصر نائب للمحتوى 2"/>
          <p:cNvSpPr>
            <a:spLocks noGrp="1"/>
          </p:cNvSpPr>
          <p:nvPr>
            <p:ph idx="1"/>
          </p:nvPr>
        </p:nvSpPr>
        <p:spPr/>
        <p:txBody>
          <a:bodyPr>
            <a:normAutofit lnSpcReduction="10000"/>
          </a:bodyPr>
          <a:lstStyle/>
          <a:p>
            <a:pPr algn="l" rtl="0">
              <a:lnSpc>
                <a:spcPct val="100000"/>
              </a:lnSpc>
              <a:spcBef>
                <a:spcPts val="1800"/>
              </a:spcBef>
              <a:spcAft>
                <a:spcPts val="1200"/>
              </a:spcAft>
            </a:pPr>
            <a:r>
              <a:rPr lang="en-US" sz="4000" b="1" u="sng" kern="1800" dirty="0" smtClean="0">
                <a:solidFill>
                  <a:srgbClr val="373D3F"/>
                </a:solidFill>
                <a:effectLst/>
                <a:latin typeface="Roboto Condensed"/>
                <a:ea typeface="Times New Roman" panose="02020603050405020304" pitchFamily="18" charset="0"/>
                <a:cs typeface="Times New Roman" panose="02020603050405020304" pitchFamily="18" charset="0"/>
              </a:rPr>
              <a:t>2- Dermis</a:t>
            </a:r>
            <a:endParaRPr lang="en-US" sz="2000" dirty="0" smtClean="0">
              <a:effectLst/>
              <a:latin typeface="Calibri" panose="020F0502020204030204" pitchFamily="34" charset="0"/>
              <a:ea typeface="Calibri" panose="020F0502020204030204" pitchFamily="34" charset="0"/>
              <a:cs typeface="Arial" panose="020B0604020202020204" pitchFamily="34" charset="0"/>
            </a:endParaRPr>
          </a:p>
          <a:p>
            <a:pPr marL="342900" lvl="0" indent="-342900" algn="l" rtl="0">
              <a:lnSpc>
                <a:spcPct val="100000"/>
              </a:lnSpc>
              <a:spcAft>
                <a:spcPts val="1200"/>
              </a:spcAft>
              <a:buFont typeface="Symbol" panose="05050102010706020507" pitchFamily="18" charset="2"/>
              <a:buChar char=""/>
            </a:pPr>
            <a:r>
              <a:rPr lang="en-US" dirty="0" smtClean="0">
                <a:solidFill>
                  <a:srgbClr val="373D3F"/>
                </a:solidFill>
                <a:effectLst/>
                <a:latin typeface="Tinos"/>
                <a:ea typeface="Times New Roman" panose="02020603050405020304" pitchFamily="18" charset="0"/>
                <a:cs typeface="Times New Roman" panose="02020603050405020304" pitchFamily="18" charset="0"/>
              </a:rPr>
              <a:t>The </a:t>
            </a:r>
            <a:r>
              <a:rPr lang="en-US" b="1" dirty="0" smtClean="0">
                <a:solidFill>
                  <a:srgbClr val="373D3F"/>
                </a:solidFill>
                <a:effectLst/>
                <a:latin typeface="Tinos"/>
                <a:ea typeface="Times New Roman" panose="02020603050405020304" pitchFamily="18" charset="0"/>
                <a:cs typeface="Times New Roman" panose="02020603050405020304" pitchFamily="18" charset="0"/>
              </a:rPr>
              <a:t>dermis</a:t>
            </a:r>
            <a:r>
              <a:rPr lang="en-US" dirty="0" smtClean="0">
                <a:solidFill>
                  <a:srgbClr val="373D3F"/>
                </a:solidFill>
                <a:effectLst/>
                <a:latin typeface="Tinos"/>
                <a:ea typeface="Times New Roman" panose="02020603050405020304" pitchFamily="18" charset="0"/>
                <a:cs typeface="Times New Roman" panose="02020603050405020304" pitchFamily="18" charset="0"/>
              </a:rPr>
              <a:t> might be considered the “core” of the integumentary system  </a:t>
            </a:r>
            <a:endParaRPr lang="en-US" sz="2000" dirty="0" smtClean="0">
              <a:effectLst/>
              <a:latin typeface="Calibri" panose="020F0502020204030204" pitchFamily="34" charset="0"/>
              <a:ea typeface="Calibri" panose="020F0502020204030204" pitchFamily="34" charset="0"/>
              <a:cs typeface="Arial" panose="020B0604020202020204" pitchFamily="34" charset="0"/>
            </a:endParaRPr>
          </a:p>
          <a:p>
            <a:pPr marL="342900" lvl="0" indent="-342900" algn="l" rtl="0">
              <a:lnSpc>
                <a:spcPct val="100000"/>
              </a:lnSpc>
              <a:spcAft>
                <a:spcPts val="1200"/>
              </a:spcAft>
              <a:buFont typeface="Symbol" panose="05050102010706020507" pitchFamily="18" charset="2"/>
              <a:buChar char=""/>
            </a:pPr>
            <a:r>
              <a:rPr lang="en-US" b="1" dirty="0" smtClean="0">
                <a:solidFill>
                  <a:srgbClr val="373D3F"/>
                </a:solidFill>
                <a:effectLst/>
                <a:latin typeface="Tinos"/>
                <a:ea typeface="Times New Roman" panose="02020603050405020304" pitchFamily="18" charset="0"/>
                <a:cs typeface="Times New Roman" panose="02020603050405020304" pitchFamily="18" charset="0"/>
              </a:rPr>
              <a:t>It contains blood and lymph vessels, nerves, and other structures, such as hair follicles and sweat glands. </a:t>
            </a:r>
            <a:endParaRPr lang="en-US" sz="2000" dirty="0" smtClean="0">
              <a:effectLst/>
              <a:latin typeface="Calibri" panose="020F0502020204030204" pitchFamily="34" charset="0"/>
              <a:ea typeface="Calibri" panose="020F0502020204030204" pitchFamily="34" charset="0"/>
              <a:cs typeface="Arial" panose="020B0604020202020204" pitchFamily="34" charset="0"/>
            </a:endParaRPr>
          </a:p>
          <a:p>
            <a:pPr marL="342900" lvl="0" indent="-342900" algn="l" rtl="0">
              <a:lnSpc>
                <a:spcPct val="100000"/>
              </a:lnSpc>
              <a:spcAft>
                <a:spcPts val="1200"/>
              </a:spcAft>
              <a:buFont typeface="Symbol" panose="05050102010706020507" pitchFamily="18" charset="2"/>
              <a:buChar char=""/>
            </a:pPr>
            <a:r>
              <a:rPr lang="en-US" b="1" dirty="0" smtClean="0">
                <a:solidFill>
                  <a:srgbClr val="373D3F"/>
                </a:solidFill>
                <a:effectLst/>
                <a:latin typeface="Tinos"/>
                <a:ea typeface="Times New Roman" panose="02020603050405020304" pitchFamily="18" charset="0"/>
                <a:cs typeface="Times New Roman" panose="02020603050405020304" pitchFamily="18" charset="0"/>
              </a:rPr>
              <a:t>The dermis is made of two layers of connective tissue that compose an interconnected mesh of elastin and collagenous fibers, produced by fibroblasts</a:t>
            </a:r>
            <a:r>
              <a:rPr lang="en-US" dirty="0" smtClean="0">
                <a:solidFill>
                  <a:srgbClr val="373D3F"/>
                </a:solidFill>
                <a:effectLst/>
                <a:latin typeface="Tinos"/>
                <a:ea typeface="Times New Roman" panose="02020603050405020304" pitchFamily="18" charset="0"/>
                <a:cs typeface="Times New Roman" panose="02020603050405020304" pitchFamily="18" charset="0"/>
              </a:rPr>
              <a:t> </a:t>
            </a:r>
            <a:endParaRPr lang="en-US" sz="2000" dirty="0" smtClean="0">
              <a:effectLst/>
              <a:latin typeface="Calibri" panose="020F0502020204030204" pitchFamily="34" charset="0"/>
              <a:ea typeface="Calibri" panose="020F0502020204030204" pitchFamily="34" charset="0"/>
              <a:cs typeface="Arial" panose="020B0604020202020204" pitchFamily="34" charset="0"/>
            </a:endParaRPr>
          </a:p>
          <a:p>
            <a:pPr algn="l" rtl="0">
              <a:lnSpc>
                <a:spcPct val="100000"/>
              </a:lnSpc>
            </a:pPr>
            <a:endParaRPr lang="ar-IQ" dirty="0"/>
          </a:p>
        </p:txBody>
      </p:sp>
    </p:spTree>
    <p:extLst>
      <p:ext uri="{BB962C8B-B14F-4D97-AF65-F5344CB8AC3E}">
        <p14:creationId xmlns:p14="http://schemas.microsoft.com/office/powerpoint/2010/main" val="152608926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pPr algn="l" rtl="0"/>
            <a:r>
              <a:rPr lang="en-US" dirty="0" smtClean="0">
                <a:solidFill>
                  <a:srgbClr val="373D3F"/>
                </a:solidFill>
                <a:effectLst/>
                <a:latin typeface="Tinos"/>
                <a:ea typeface="Times New Roman" panose="02020603050405020304" pitchFamily="18" charset="0"/>
                <a:cs typeface="Times New Roman" panose="02020603050405020304" pitchFamily="18" charset="0"/>
              </a:rPr>
              <a:t>Figure 6. Layers of the Dermis</a:t>
            </a:r>
            <a:endParaRPr lang="ar-IQ" dirty="0"/>
          </a:p>
        </p:txBody>
      </p:sp>
      <p:pic>
        <p:nvPicPr>
          <p:cNvPr id="4" name="Picture 5" descr="This micrograph shows layers of skin in a cross section. The papillary layer of the dermis extends between the downward fingers of the darkly stained epidermis. The papillary layer appears finer than the reticular layer, consisting of smaller, densely-packed fibers. The reticular layer is three times thicker than the papillary layer and contains larger, thicker fibers. The fibers seem more loosely packed than those of the papillary layer, with some separated by empty spaces. Both layers of the dermis contain cells with darkly stained nuclei."/>
          <p:cNvPicPr>
            <a:picLocks noGrp="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935480" y="1946942"/>
            <a:ext cx="6370320" cy="4108704"/>
          </a:xfrm>
          <a:prstGeom prst="rect">
            <a:avLst/>
          </a:prstGeom>
          <a:noFill/>
          <a:ln>
            <a:noFill/>
          </a:ln>
        </p:spPr>
      </p:pic>
    </p:spTree>
    <p:extLst>
      <p:ext uri="{BB962C8B-B14F-4D97-AF65-F5344CB8AC3E}">
        <p14:creationId xmlns:p14="http://schemas.microsoft.com/office/powerpoint/2010/main" val="112140516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ar-IQ"/>
          </a:p>
        </p:txBody>
      </p:sp>
      <p:sp>
        <p:nvSpPr>
          <p:cNvPr id="3" name="عنصر نائب للمحتوى 2"/>
          <p:cNvSpPr>
            <a:spLocks noGrp="1"/>
          </p:cNvSpPr>
          <p:nvPr>
            <p:ph idx="1"/>
          </p:nvPr>
        </p:nvSpPr>
        <p:spPr/>
        <p:txBody>
          <a:bodyPr/>
          <a:lstStyle/>
          <a:p>
            <a:pPr algn="l" rtl="0">
              <a:lnSpc>
                <a:spcPct val="100000"/>
              </a:lnSpc>
              <a:spcBef>
                <a:spcPts val="1800"/>
              </a:spcBef>
              <a:spcAft>
                <a:spcPts val="1200"/>
              </a:spcAft>
            </a:pPr>
            <a:r>
              <a:rPr lang="en-US" sz="3600" b="1" dirty="0" smtClean="0">
                <a:solidFill>
                  <a:srgbClr val="373D3F"/>
                </a:solidFill>
                <a:effectLst/>
                <a:latin typeface="Roboto Condensed"/>
                <a:ea typeface="Times New Roman" panose="02020603050405020304" pitchFamily="18" charset="0"/>
                <a:cs typeface="Times New Roman" panose="02020603050405020304" pitchFamily="18" charset="0"/>
              </a:rPr>
              <a:t>Papillary Layer</a:t>
            </a:r>
            <a:endParaRPr lang="en-US" sz="2000" dirty="0" smtClean="0">
              <a:effectLst/>
              <a:latin typeface="Calibri" panose="020F0502020204030204" pitchFamily="34" charset="0"/>
              <a:ea typeface="Calibri" panose="020F0502020204030204" pitchFamily="34" charset="0"/>
              <a:cs typeface="Arial" panose="020B0604020202020204" pitchFamily="34" charset="0"/>
            </a:endParaRPr>
          </a:p>
          <a:p>
            <a:pPr marL="342900" lvl="0" indent="-342900" algn="l" rtl="0">
              <a:lnSpc>
                <a:spcPct val="100000"/>
              </a:lnSpc>
              <a:spcAft>
                <a:spcPts val="1200"/>
              </a:spcAft>
              <a:buFont typeface="Symbol" panose="05050102010706020507" pitchFamily="18" charset="2"/>
              <a:buChar char=""/>
            </a:pPr>
            <a:r>
              <a:rPr lang="en-US" dirty="0" smtClean="0">
                <a:solidFill>
                  <a:srgbClr val="373D3F"/>
                </a:solidFill>
                <a:effectLst/>
                <a:latin typeface="Tinos"/>
                <a:ea typeface="Times New Roman" panose="02020603050405020304" pitchFamily="18" charset="0"/>
                <a:cs typeface="Times New Roman" panose="02020603050405020304" pitchFamily="18" charset="0"/>
              </a:rPr>
              <a:t>The </a:t>
            </a:r>
            <a:r>
              <a:rPr lang="en-US" b="1" dirty="0" smtClean="0">
                <a:solidFill>
                  <a:srgbClr val="373D3F"/>
                </a:solidFill>
                <a:effectLst/>
                <a:latin typeface="Tinos"/>
                <a:ea typeface="Times New Roman" panose="02020603050405020304" pitchFamily="18" charset="0"/>
                <a:cs typeface="Times New Roman" panose="02020603050405020304" pitchFamily="18" charset="0"/>
              </a:rPr>
              <a:t>papillary layer</a:t>
            </a:r>
            <a:r>
              <a:rPr lang="en-US" dirty="0" smtClean="0">
                <a:solidFill>
                  <a:srgbClr val="373D3F"/>
                </a:solidFill>
                <a:effectLst/>
                <a:latin typeface="Tinos"/>
                <a:ea typeface="Times New Roman" panose="02020603050405020304" pitchFamily="18" charset="0"/>
                <a:cs typeface="Times New Roman" panose="02020603050405020304" pitchFamily="18" charset="0"/>
              </a:rPr>
              <a:t> is made of loose, areolar connective tissue, which means the </a:t>
            </a:r>
            <a:r>
              <a:rPr lang="en-US" b="1" dirty="0" smtClean="0">
                <a:solidFill>
                  <a:srgbClr val="373D3F"/>
                </a:solidFill>
                <a:effectLst/>
                <a:latin typeface="Tinos"/>
                <a:ea typeface="Times New Roman" panose="02020603050405020304" pitchFamily="18" charset="0"/>
                <a:cs typeface="Times New Roman" panose="02020603050405020304" pitchFamily="18" charset="0"/>
              </a:rPr>
              <a:t>collagen and elastin</a:t>
            </a:r>
            <a:r>
              <a:rPr lang="en-US" dirty="0" smtClean="0">
                <a:solidFill>
                  <a:srgbClr val="373D3F"/>
                </a:solidFill>
                <a:effectLst/>
                <a:latin typeface="Tinos"/>
                <a:ea typeface="Times New Roman" panose="02020603050405020304" pitchFamily="18" charset="0"/>
                <a:cs typeface="Times New Roman" panose="02020603050405020304" pitchFamily="18" charset="0"/>
              </a:rPr>
              <a:t> fibers of this layer form a loose mesh. </a:t>
            </a:r>
            <a:endParaRPr lang="en-US" sz="2000" dirty="0" smtClean="0">
              <a:effectLst/>
              <a:latin typeface="Calibri" panose="020F0502020204030204" pitchFamily="34" charset="0"/>
              <a:ea typeface="Calibri" panose="020F0502020204030204" pitchFamily="34" charset="0"/>
              <a:cs typeface="Arial" panose="020B0604020202020204" pitchFamily="34" charset="0"/>
            </a:endParaRPr>
          </a:p>
          <a:p>
            <a:pPr algn="l" rtl="0">
              <a:lnSpc>
                <a:spcPct val="100000"/>
              </a:lnSpc>
            </a:pPr>
            <a:r>
              <a:rPr lang="en-US" dirty="0" smtClean="0">
                <a:solidFill>
                  <a:srgbClr val="373D3F"/>
                </a:solidFill>
                <a:effectLst/>
                <a:latin typeface="Tinos"/>
                <a:ea typeface="Times New Roman" panose="02020603050405020304" pitchFamily="18" charset="0"/>
                <a:cs typeface="Times New Roman" panose="02020603050405020304" pitchFamily="18" charset="0"/>
              </a:rPr>
              <a:t>This </a:t>
            </a:r>
            <a:r>
              <a:rPr lang="en-US" b="1" dirty="0" smtClean="0">
                <a:solidFill>
                  <a:srgbClr val="373D3F"/>
                </a:solidFill>
                <a:effectLst/>
                <a:latin typeface="Tinos"/>
                <a:ea typeface="Times New Roman" panose="02020603050405020304" pitchFamily="18" charset="0"/>
                <a:cs typeface="Times New Roman" panose="02020603050405020304" pitchFamily="18" charset="0"/>
              </a:rPr>
              <a:t>superficial layer</a:t>
            </a:r>
            <a:r>
              <a:rPr lang="en-US" dirty="0" smtClean="0">
                <a:solidFill>
                  <a:srgbClr val="373D3F"/>
                </a:solidFill>
                <a:effectLst/>
                <a:latin typeface="Tinos"/>
                <a:ea typeface="Times New Roman" panose="02020603050405020304" pitchFamily="18" charset="0"/>
                <a:cs typeface="Times New Roman" panose="02020603050405020304" pitchFamily="18" charset="0"/>
              </a:rPr>
              <a:t> of the </a:t>
            </a:r>
            <a:r>
              <a:rPr lang="en-US" b="1" dirty="0" smtClean="0">
                <a:solidFill>
                  <a:srgbClr val="373D3F"/>
                </a:solidFill>
                <a:effectLst/>
                <a:latin typeface="Tinos"/>
                <a:ea typeface="Times New Roman" panose="02020603050405020304" pitchFamily="18" charset="0"/>
                <a:cs typeface="Times New Roman" panose="02020603050405020304" pitchFamily="18" charset="0"/>
              </a:rPr>
              <a:t>dermis </a:t>
            </a:r>
            <a:r>
              <a:rPr lang="en-US" dirty="0" smtClean="0">
                <a:solidFill>
                  <a:srgbClr val="373D3F"/>
                </a:solidFill>
                <a:effectLst/>
                <a:latin typeface="Tinos"/>
                <a:ea typeface="Times New Roman" panose="02020603050405020304" pitchFamily="18" charset="0"/>
                <a:cs typeface="Times New Roman" panose="02020603050405020304" pitchFamily="18" charset="0"/>
              </a:rPr>
              <a:t>projects into the </a:t>
            </a:r>
            <a:r>
              <a:rPr lang="en-US" b="1" dirty="0" smtClean="0">
                <a:solidFill>
                  <a:srgbClr val="373D3F"/>
                </a:solidFill>
                <a:effectLst/>
                <a:latin typeface="Tinos"/>
                <a:ea typeface="Times New Roman" panose="02020603050405020304" pitchFamily="18" charset="0"/>
                <a:cs typeface="Times New Roman" panose="02020603050405020304" pitchFamily="18" charset="0"/>
              </a:rPr>
              <a:t>stratum </a:t>
            </a:r>
            <a:r>
              <a:rPr lang="en-US" b="1" dirty="0" err="1" smtClean="0">
                <a:solidFill>
                  <a:srgbClr val="373D3F"/>
                </a:solidFill>
                <a:effectLst/>
                <a:latin typeface="Tinos"/>
                <a:ea typeface="Times New Roman" panose="02020603050405020304" pitchFamily="18" charset="0"/>
                <a:cs typeface="Times New Roman" panose="02020603050405020304" pitchFamily="18" charset="0"/>
              </a:rPr>
              <a:t>basale</a:t>
            </a:r>
            <a:r>
              <a:rPr lang="en-US" dirty="0" smtClean="0">
                <a:solidFill>
                  <a:srgbClr val="373D3F"/>
                </a:solidFill>
                <a:effectLst/>
                <a:latin typeface="Tinos"/>
                <a:ea typeface="Times New Roman" panose="02020603050405020304" pitchFamily="18" charset="0"/>
                <a:cs typeface="Times New Roman" panose="02020603050405020304" pitchFamily="18" charset="0"/>
              </a:rPr>
              <a:t> of the epidermis </a:t>
            </a:r>
            <a:r>
              <a:rPr lang="en-US" b="1" dirty="0" smtClean="0">
                <a:solidFill>
                  <a:srgbClr val="373D3F"/>
                </a:solidFill>
                <a:effectLst/>
                <a:latin typeface="Tinos"/>
                <a:ea typeface="Times New Roman" panose="02020603050405020304" pitchFamily="18" charset="0"/>
                <a:cs typeface="Times New Roman" panose="02020603050405020304" pitchFamily="18" charset="0"/>
              </a:rPr>
              <a:t>to form finger-like dermal papillae</a:t>
            </a:r>
            <a:r>
              <a:rPr lang="en-US" dirty="0" smtClean="0">
                <a:solidFill>
                  <a:srgbClr val="373D3F"/>
                </a:solidFill>
                <a:effectLst/>
                <a:latin typeface="Tinos"/>
                <a:ea typeface="Times New Roman" panose="02020603050405020304" pitchFamily="18" charset="0"/>
                <a:cs typeface="Times New Roman" panose="02020603050405020304" pitchFamily="18" charset="0"/>
              </a:rPr>
              <a:t> </a:t>
            </a:r>
            <a:endParaRPr lang="ar-IQ" dirty="0"/>
          </a:p>
        </p:txBody>
      </p:sp>
    </p:spTree>
    <p:extLst>
      <p:ext uri="{BB962C8B-B14F-4D97-AF65-F5344CB8AC3E}">
        <p14:creationId xmlns:p14="http://schemas.microsoft.com/office/powerpoint/2010/main" val="388719326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ar-IQ"/>
          </a:p>
        </p:txBody>
      </p:sp>
      <p:sp>
        <p:nvSpPr>
          <p:cNvPr id="3" name="عنصر نائب للمحتوى 2"/>
          <p:cNvSpPr>
            <a:spLocks noGrp="1"/>
          </p:cNvSpPr>
          <p:nvPr>
            <p:ph idx="1"/>
          </p:nvPr>
        </p:nvSpPr>
        <p:spPr/>
        <p:txBody>
          <a:bodyPr/>
          <a:lstStyle/>
          <a:p>
            <a:pPr algn="l" rtl="0">
              <a:lnSpc>
                <a:spcPts val="1800"/>
              </a:lnSpc>
              <a:spcAft>
                <a:spcPts val="1200"/>
              </a:spcAft>
            </a:pPr>
            <a:r>
              <a:rPr lang="en-US" sz="3600" b="1" dirty="0" smtClean="0">
                <a:solidFill>
                  <a:srgbClr val="373D3F"/>
                </a:solidFill>
                <a:effectLst/>
                <a:latin typeface="Tinos"/>
                <a:ea typeface="Times New Roman" panose="02020603050405020304" pitchFamily="18" charset="0"/>
                <a:cs typeface="Times New Roman" panose="02020603050405020304" pitchFamily="18" charset="0"/>
              </a:rPr>
              <a:t> the papillary layer are</a:t>
            </a:r>
            <a:r>
              <a:rPr lang="ar-SA" sz="3600" b="1" dirty="0" smtClean="0">
                <a:solidFill>
                  <a:srgbClr val="373D3F"/>
                </a:solidFill>
                <a:effectLst/>
                <a:latin typeface="Tinos"/>
                <a:ea typeface="Times New Roman" panose="02020603050405020304" pitchFamily="18" charset="0"/>
                <a:cs typeface="Times New Roman" panose="02020603050405020304" pitchFamily="18" charset="0"/>
              </a:rPr>
              <a:t>  </a:t>
            </a:r>
            <a:r>
              <a:rPr lang="en-US" sz="3600" b="1" dirty="0" smtClean="0">
                <a:solidFill>
                  <a:srgbClr val="373D3F"/>
                </a:solidFill>
                <a:effectLst/>
                <a:latin typeface="Tinos"/>
                <a:ea typeface="Times New Roman" panose="02020603050405020304" pitchFamily="18" charset="0"/>
                <a:cs typeface="Times New Roman" panose="02020603050405020304" pitchFamily="18" charset="0"/>
              </a:rPr>
              <a:t>contain:</a:t>
            </a:r>
            <a:r>
              <a:rPr lang="en-US" sz="3600" b="1" dirty="0" smtClean="0">
                <a:solidFill>
                  <a:srgbClr val="373D3F"/>
                </a:solidFill>
                <a:effectLst/>
                <a:latin typeface="Times New Roman" panose="02020603050405020304" pitchFamily="18" charset="0"/>
                <a:ea typeface="Times New Roman" panose="02020603050405020304" pitchFamily="18" charset="0"/>
                <a:cs typeface="Arial" panose="020B0604020202020204" pitchFamily="34" charset="0"/>
              </a:rPr>
              <a:t> </a:t>
            </a:r>
            <a:endParaRPr lang="en-US" sz="2000" dirty="0" smtClean="0">
              <a:effectLst/>
              <a:latin typeface="Calibri" panose="020F0502020204030204" pitchFamily="34" charset="0"/>
              <a:ea typeface="Calibri" panose="020F0502020204030204" pitchFamily="34" charset="0"/>
              <a:cs typeface="Arial" panose="020B0604020202020204" pitchFamily="34" charset="0"/>
            </a:endParaRPr>
          </a:p>
          <a:p>
            <a:pPr marL="342900" lvl="0" indent="-342900" algn="l" rtl="0">
              <a:lnSpc>
                <a:spcPts val="1800"/>
              </a:lnSpc>
              <a:spcAft>
                <a:spcPts val="1200"/>
              </a:spcAft>
              <a:buFont typeface="+mj-lt"/>
              <a:buAutoNum type="arabicPeriod"/>
            </a:pPr>
            <a:r>
              <a:rPr lang="en-US" dirty="0" smtClean="0">
                <a:solidFill>
                  <a:srgbClr val="373D3F"/>
                </a:solidFill>
                <a:effectLst/>
                <a:latin typeface="Tinos"/>
                <a:ea typeface="Times New Roman" panose="02020603050405020304" pitchFamily="18" charset="0"/>
                <a:cs typeface="Times New Roman" panose="02020603050405020304" pitchFamily="18" charset="0"/>
              </a:rPr>
              <a:t>fibroblasts,</a:t>
            </a:r>
            <a:endParaRPr lang="en-US" sz="2000" dirty="0" smtClean="0">
              <a:effectLst/>
              <a:latin typeface="Calibri" panose="020F0502020204030204" pitchFamily="34" charset="0"/>
              <a:ea typeface="Calibri" panose="020F0502020204030204" pitchFamily="34" charset="0"/>
              <a:cs typeface="Arial" panose="020B0604020202020204" pitchFamily="34" charset="0"/>
            </a:endParaRPr>
          </a:p>
          <a:p>
            <a:pPr marL="342900" lvl="0" indent="-342900" algn="l" rtl="0">
              <a:lnSpc>
                <a:spcPts val="1800"/>
              </a:lnSpc>
              <a:spcAft>
                <a:spcPts val="1200"/>
              </a:spcAft>
              <a:buFont typeface="+mj-lt"/>
              <a:buAutoNum type="arabicPeriod"/>
            </a:pPr>
            <a:r>
              <a:rPr lang="en-US" dirty="0" smtClean="0">
                <a:solidFill>
                  <a:srgbClr val="373D3F"/>
                </a:solidFill>
                <a:effectLst/>
                <a:latin typeface="Tinos"/>
                <a:ea typeface="Times New Roman" panose="02020603050405020304" pitchFamily="18" charset="0"/>
                <a:cs typeface="Times New Roman" panose="02020603050405020304" pitchFamily="18" charset="0"/>
              </a:rPr>
              <a:t>a small number of fat cells (adipocytes)</a:t>
            </a:r>
            <a:endParaRPr lang="en-US" sz="2000" dirty="0" smtClean="0">
              <a:effectLst/>
              <a:latin typeface="Calibri" panose="020F0502020204030204" pitchFamily="34" charset="0"/>
              <a:ea typeface="Calibri" panose="020F0502020204030204" pitchFamily="34" charset="0"/>
              <a:cs typeface="Arial" panose="020B0604020202020204" pitchFamily="34" charset="0"/>
            </a:endParaRPr>
          </a:p>
          <a:p>
            <a:pPr marL="342900" lvl="0" indent="-342900" algn="l" rtl="0">
              <a:lnSpc>
                <a:spcPts val="1800"/>
              </a:lnSpc>
              <a:spcAft>
                <a:spcPts val="1200"/>
              </a:spcAft>
              <a:buFont typeface="+mj-lt"/>
              <a:buAutoNum type="arabicPeriod"/>
            </a:pPr>
            <a:r>
              <a:rPr lang="ar-SA" dirty="0" smtClean="0">
                <a:solidFill>
                  <a:srgbClr val="373D3F"/>
                </a:solidFill>
                <a:effectLst/>
                <a:latin typeface="Calibri" panose="020F0502020204030204" pitchFamily="34" charset="0"/>
                <a:ea typeface="Times New Roman" panose="02020603050405020304" pitchFamily="18" charset="0"/>
                <a:cs typeface="Tinos"/>
              </a:rPr>
              <a:t> </a:t>
            </a:r>
            <a:r>
              <a:rPr lang="en-US" dirty="0" smtClean="0">
                <a:solidFill>
                  <a:srgbClr val="373D3F"/>
                </a:solidFill>
                <a:effectLst/>
                <a:latin typeface="Tinos"/>
                <a:ea typeface="Times New Roman" panose="02020603050405020304" pitchFamily="18" charset="0"/>
                <a:cs typeface="Times New Roman" panose="02020603050405020304" pitchFamily="18" charset="0"/>
              </a:rPr>
              <a:t>Small blood vessels.</a:t>
            </a:r>
            <a:endParaRPr lang="en-US" sz="2000" dirty="0" smtClean="0">
              <a:effectLst/>
              <a:latin typeface="Calibri" panose="020F0502020204030204" pitchFamily="34" charset="0"/>
              <a:ea typeface="Calibri" panose="020F0502020204030204" pitchFamily="34" charset="0"/>
              <a:cs typeface="Arial" panose="020B0604020202020204" pitchFamily="34" charset="0"/>
            </a:endParaRPr>
          </a:p>
          <a:p>
            <a:pPr algn="l" rtl="0"/>
            <a:r>
              <a:rPr lang="ar-SA" dirty="0" smtClean="0">
                <a:solidFill>
                  <a:srgbClr val="373D3F"/>
                </a:solidFill>
                <a:effectLst/>
                <a:ea typeface="Times New Roman" panose="02020603050405020304" pitchFamily="18" charset="0"/>
                <a:cs typeface="Tinos"/>
              </a:rPr>
              <a:t> </a:t>
            </a:r>
            <a:r>
              <a:rPr lang="en-US" dirty="0" smtClean="0">
                <a:solidFill>
                  <a:srgbClr val="373D3F"/>
                </a:solidFill>
                <a:effectLst/>
                <a:latin typeface="Tinos"/>
                <a:ea typeface="Times New Roman" panose="02020603050405020304" pitchFamily="18" charset="0"/>
                <a:cs typeface="Times New Roman" panose="02020603050405020304" pitchFamily="18" charset="0"/>
              </a:rPr>
              <a:t>The papillary layer </a:t>
            </a:r>
            <a:r>
              <a:rPr lang="en-US" b="1" dirty="0" smtClean="0">
                <a:solidFill>
                  <a:srgbClr val="373D3F"/>
                </a:solidFill>
                <a:effectLst/>
                <a:latin typeface="Tinos"/>
                <a:ea typeface="Times New Roman" panose="02020603050405020304" pitchFamily="18" charset="0"/>
                <a:cs typeface="Times New Roman" panose="02020603050405020304" pitchFamily="18" charset="0"/>
              </a:rPr>
              <a:t>contains phagocytes</a:t>
            </a:r>
            <a:r>
              <a:rPr lang="en-US" dirty="0" smtClean="0">
                <a:solidFill>
                  <a:srgbClr val="373D3F"/>
                </a:solidFill>
                <a:effectLst/>
                <a:latin typeface="Tinos"/>
                <a:ea typeface="Times New Roman" panose="02020603050405020304" pitchFamily="18" charset="0"/>
                <a:cs typeface="Times New Roman" panose="02020603050405020304" pitchFamily="18" charset="0"/>
              </a:rPr>
              <a:t>, defensive cells that help fight bacteria or other infections that have breached the skin</a:t>
            </a:r>
            <a:endParaRPr lang="ar-IQ" dirty="0"/>
          </a:p>
        </p:txBody>
      </p:sp>
    </p:spTree>
    <p:extLst>
      <p:ext uri="{BB962C8B-B14F-4D97-AF65-F5344CB8AC3E}">
        <p14:creationId xmlns:p14="http://schemas.microsoft.com/office/powerpoint/2010/main" val="217028716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ar-IQ" dirty="0"/>
          </a:p>
        </p:txBody>
      </p:sp>
      <p:sp>
        <p:nvSpPr>
          <p:cNvPr id="3" name="عنصر نائب للمحتوى 2"/>
          <p:cNvSpPr>
            <a:spLocks noGrp="1"/>
          </p:cNvSpPr>
          <p:nvPr>
            <p:ph idx="1"/>
          </p:nvPr>
        </p:nvSpPr>
        <p:spPr/>
        <p:txBody>
          <a:bodyPr>
            <a:normAutofit fontScale="70000" lnSpcReduction="20000"/>
          </a:bodyPr>
          <a:lstStyle/>
          <a:p>
            <a:pPr algn="l" rtl="0">
              <a:lnSpc>
                <a:spcPts val="1800"/>
              </a:lnSpc>
              <a:spcBef>
                <a:spcPts val="1800"/>
              </a:spcBef>
              <a:spcAft>
                <a:spcPts val="1200"/>
              </a:spcAft>
            </a:pPr>
            <a:r>
              <a:rPr lang="en-US" sz="3600" b="1" dirty="0" smtClean="0">
                <a:solidFill>
                  <a:srgbClr val="373D3F"/>
                </a:solidFill>
                <a:effectLst/>
                <a:latin typeface="Roboto Condensed"/>
                <a:ea typeface="Times New Roman" panose="02020603050405020304" pitchFamily="18" charset="0"/>
                <a:cs typeface="Times New Roman" panose="02020603050405020304" pitchFamily="18" charset="0"/>
              </a:rPr>
              <a:t>Reticular Layer</a:t>
            </a:r>
            <a:endParaRPr lang="en-US" sz="2000" dirty="0" smtClean="0">
              <a:effectLst/>
              <a:latin typeface="Calibri" panose="020F0502020204030204" pitchFamily="34" charset="0"/>
              <a:ea typeface="Calibri" panose="020F0502020204030204" pitchFamily="34" charset="0"/>
              <a:cs typeface="Arial" panose="020B0604020202020204" pitchFamily="34" charset="0"/>
            </a:endParaRPr>
          </a:p>
          <a:p>
            <a:pPr marL="342900" lvl="0" indent="-342900" algn="l" rtl="0">
              <a:lnSpc>
                <a:spcPts val="1800"/>
              </a:lnSpc>
              <a:spcAft>
                <a:spcPts val="1200"/>
              </a:spcAft>
              <a:buFont typeface="Symbol" panose="05050102010706020507" pitchFamily="18" charset="2"/>
              <a:buChar char=""/>
            </a:pPr>
            <a:r>
              <a:rPr lang="en-US" dirty="0" smtClean="0">
                <a:solidFill>
                  <a:srgbClr val="373D3F"/>
                </a:solidFill>
                <a:effectLst/>
                <a:latin typeface="Tinos"/>
                <a:ea typeface="Times New Roman" panose="02020603050405020304" pitchFamily="18" charset="0"/>
                <a:cs typeface="Times New Roman" panose="02020603050405020304" pitchFamily="18" charset="0"/>
              </a:rPr>
              <a:t>Underlying the papillary layer is the much thicker </a:t>
            </a:r>
            <a:r>
              <a:rPr lang="en-US" b="1" dirty="0" smtClean="0">
                <a:solidFill>
                  <a:srgbClr val="373D3F"/>
                </a:solidFill>
                <a:effectLst/>
                <a:latin typeface="Tinos"/>
                <a:ea typeface="Times New Roman" panose="02020603050405020304" pitchFamily="18" charset="0"/>
                <a:cs typeface="Times New Roman" panose="02020603050405020304" pitchFamily="18" charset="0"/>
              </a:rPr>
              <a:t>reticular layer</a:t>
            </a:r>
            <a:r>
              <a:rPr lang="en-US" dirty="0" smtClean="0">
                <a:solidFill>
                  <a:srgbClr val="373D3F"/>
                </a:solidFill>
                <a:effectLst/>
                <a:latin typeface="Tinos"/>
                <a:ea typeface="Times New Roman" panose="02020603050405020304" pitchFamily="18" charset="0"/>
                <a:cs typeface="Times New Roman" panose="02020603050405020304" pitchFamily="18" charset="0"/>
              </a:rPr>
              <a:t>, composed of </a:t>
            </a:r>
            <a:r>
              <a:rPr lang="en-US" b="1" dirty="0" smtClean="0">
                <a:solidFill>
                  <a:srgbClr val="373D3F"/>
                </a:solidFill>
                <a:effectLst/>
                <a:latin typeface="Tinos"/>
                <a:ea typeface="Times New Roman" panose="02020603050405020304" pitchFamily="18" charset="0"/>
                <a:cs typeface="Times New Roman" panose="02020603050405020304" pitchFamily="18" charset="0"/>
              </a:rPr>
              <a:t>dense, irregular connective tissue</a:t>
            </a:r>
            <a:r>
              <a:rPr lang="en-US" dirty="0" smtClean="0">
                <a:solidFill>
                  <a:srgbClr val="373D3F"/>
                </a:solidFill>
                <a:effectLst/>
                <a:latin typeface="Tinos"/>
                <a:ea typeface="Times New Roman" panose="02020603050405020304" pitchFamily="18" charset="0"/>
                <a:cs typeface="Times New Roman" panose="02020603050405020304" pitchFamily="18" charset="0"/>
              </a:rPr>
              <a:t>.</a:t>
            </a:r>
            <a:endParaRPr lang="en-US" sz="2000" dirty="0" smtClean="0">
              <a:effectLst/>
              <a:latin typeface="Calibri" panose="020F0502020204030204" pitchFamily="34" charset="0"/>
              <a:ea typeface="Calibri" panose="020F0502020204030204" pitchFamily="34" charset="0"/>
              <a:cs typeface="Arial" panose="020B0604020202020204" pitchFamily="34" charset="0"/>
            </a:endParaRPr>
          </a:p>
          <a:p>
            <a:pPr marL="342900" lvl="0" indent="-342900" algn="l" rtl="0">
              <a:lnSpc>
                <a:spcPts val="1800"/>
              </a:lnSpc>
              <a:spcAft>
                <a:spcPts val="1200"/>
              </a:spcAft>
              <a:buFont typeface="Symbol" panose="05050102010706020507" pitchFamily="18" charset="2"/>
              <a:buChar char=""/>
            </a:pPr>
            <a:r>
              <a:rPr lang="en-US" dirty="0" smtClean="0">
                <a:solidFill>
                  <a:srgbClr val="373D3F"/>
                </a:solidFill>
                <a:effectLst/>
                <a:latin typeface="Tinos"/>
                <a:ea typeface="Times New Roman" panose="02020603050405020304" pitchFamily="18" charset="0"/>
                <a:cs typeface="Times New Roman" panose="02020603050405020304" pitchFamily="18" charset="0"/>
              </a:rPr>
              <a:t>This layer is </a:t>
            </a:r>
            <a:r>
              <a:rPr lang="en-US" b="1" dirty="0" smtClean="0">
                <a:solidFill>
                  <a:srgbClr val="373D3F"/>
                </a:solidFill>
                <a:effectLst/>
                <a:latin typeface="Tinos"/>
                <a:ea typeface="Times New Roman" panose="02020603050405020304" pitchFamily="18" charset="0"/>
                <a:cs typeface="Times New Roman" panose="02020603050405020304" pitchFamily="18" charset="0"/>
              </a:rPr>
              <a:t>well vascularized</a:t>
            </a:r>
            <a:r>
              <a:rPr lang="en-US" dirty="0" smtClean="0">
                <a:solidFill>
                  <a:srgbClr val="373D3F"/>
                </a:solidFill>
                <a:effectLst/>
                <a:latin typeface="Tinos"/>
                <a:ea typeface="Times New Roman" panose="02020603050405020304" pitchFamily="18" charset="0"/>
                <a:cs typeface="Times New Roman" panose="02020603050405020304" pitchFamily="18" charset="0"/>
              </a:rPr>
              <a:t> and has a rich sensory and sympathetic nerve supply.</a:t>
            </a:r>
            <a:endParaRPr lang="en-US" sz="2000" dirty="0" smtClean="0">
              <a:effectLst/>
              <a:latin typeface="Calibri" panose="020F0502020204030204" pitchFamily="34" charset="0"/>
              <a:ea typeface="Calibri" panose="020F0502020204030204" pitchFamily="34" charset="0"/>
              <a:cs typeface="Arial" panose="020B0604020202020204" pitchFamily="34" charset="0"/>
            </a:endParaRPr>
          </a:p>
          <a:p>
            <a:pPr marL="342900" lvl="0" indent="-342900" algn="l" rtl="0">
              <a:lnSpc>
                <a:spcPts val="1800"/>
              </a:lnSpc>
              <a:spcAft>
                <a:spcPts val="1200"/>
              </a:spcAft>
              <a:buFont typeface="Symbol" panose="05050102010706020507" pitchFamily="18" charset="2"/>
              <a:buChar char=""/>
            </a:pPr>
            <a:r>
              <a:rPr lang="en-US" dirty="0" smtClean="0">
                <a:solidFill>
                  <a:srgbClr val="373D3F"/>
                </a:solidFill>
                <a:effectLst/>
                <a:latin typeface="Tinos"/>
                <a:ea typeface="Times New Roman" panose="02020603050405020304" pitchFamily="18" charset="0"/>
                <a:cs typeface="Times New Roman" panose="02020603050405020304" pitchFamily="18" charset="0"/>
              </a:rPr>
              <a:t>The reticular layer appears reticulated (net-like) due to a tight meshwork of fibers. </a:t>
            </a:r>
            <a:r>
              <a:rPr lang="en-US" b="1" dirty="0" smtClean="0">
                <a:solidFill>
                  <a:srgbClr val="373D3F"/>
                </a:solidFill>
                <a:effectLst/>
                <a:latin typeface="Tinos"/>
                <a:ea typeface="Times New Roman" panose="02020603050405020304" pitchFamily="18" charset="0"/>
                <a:cs typeface="Times New Roman" panose="02020603050405020304" pitchFamily="18" charset="0"/>
              </a:rPr>
              <a:t>Elastin fibers</a:t>
            </a:r>
            <a:r>
              <a:rPr lang="en-US" dirty="0" smtClean="0">
                <a:solidFill>
                  <a:srgbClr val="373D3F"/>
                </a:solidFill>
                <a:effectLst/>
                <a:latin typeface="Tinos"/>
                <a:ea typeface="Times New Roman" panose="02020603050405020304" pitchFamily="18" charset="0"/>
                <a:cs typeface="Times New Roman" panose="02020603050405020304" pitchFamily="18" charset="0"/>
              </a:rPr>
              <a:t> provide some elasticity to the skin .</a:t>
            </a:r>
            <a:endParaRPr lang="en-US" sz="2000" dirty="0" smtClean="0">
              <a:effectLst/>
              <a:latin typeface="Calibri" panose="020F0502020204030204" pitchFamily="34" charset="0"/>
              <a:ea typeface="Calibri" panose="020F0502020204030204" pitchFamily="34" charset="0"/>
              <a:cs typeface="Arial" panose="020B0604020202020204" pitchFamily="34" charset="0"/>
            </a:endParaRPr>
          </a:p>
          <a:p>
            <a:pPr marL="342900" lvl="0" indent="-342900" algn="l" rtl="0">
              <a:lnSpc>
                <a:spcPts val="1800"/>
              </a:lnSpc>
              <a:spcAft>
                <a:spcPts val="1200"/>
              </a:spcAft>
              <a:buFont typeface="Symbol" panose="05050102010706020507" pitchFamily="18" charset="2"/>
              <a:buChar char=""/>
            </a:pPr>
            <a:r>
              <a:rPr lang="en-US" dirty="0" smtClean="0">
                <a:solidFill>
                  <a:srgbClr val="373D3F"/>
                </a:solidFill>
                <a:effectLst/>
                <a:latin typeface="Tinos"/>
                <a:ea typeface="Times New Roman" panose="02020603050405020304" pitchFamily="18" charset="0"/>
                <a:cs typeface="Times New Roman" panose="02020603050405020304" pitchFamily="18" charset="0"/>
              </a:rPr>
              <a:t>Collagen fibers provide structure and tensile strength. In addition, collagen binds water to keep the skin hydrated. </a:t>
            </a:r>
            <a:endParaRPr lang="en-US" sz="2000" dirty="0" smtClean="0">
              <a:effectLst/>
              <a:latin typeface="Calibri" panose="020F0502020204030204" pitchFamily="34" charset="0"/>
              <a:ea typeface="Calibri" panose="020F0502020204030204" pitchFamily="34" charset="0"/>
              <a:cs typeface="Arial" panose="020B0604020202020204" pitchFamily="34" charset="0"/>
            </a:endParaRPr>
          </a:p>
          <a:p>
            <a:pPr marL="342900" lvl="0" indent="-342900" algn="l" rtl="0">
              <a:lnSpc>
                <a:spcPts val="1800"/>
              </a:lnSpc>
              <a:spcAft>
                <a:spcPts val="1200"/>
              </a:spcAft>
              <a:buFont typeface="Symbol" panose="05050102010706020507" pitchFamily="18" charset="2"/>
              <a:buChar char=""/>
            </a:pPr>
            <a:r>
              <a:rPr lang="en-US" dirty="0" smtClean="0">
                <a:solidFill>
                  <a:srgbClr val="373D3F"/>
                </a:solidFill>
                <a:effectLst/>
                <a:latin typeface="Tinos"/>
                <a:ea typeface="Times New Roman" panose="02020603050405020304" pitchFamily="18" charset="0"/>
                <a:cs typeface="Times New Roman" panose="02020603050405020304" pitchFamily="18" charset="0"/>
              </a:rPr>
              <a:t>Collagen injections and </a:t>
            </a:r>
            <a:r>
              <a:rPr lang="en-US" dirty="0" err="1" smtClean="0">
                <a:solidFill>
                  <a:srgbClr val="373D3F"/>
                </a:solidFill>
                <a:effectLst/>
                <a:latin typeface="Tinos"/>
                <a:ea typeface="Times New Roman" panose="02020603050405020304" pitchFamily="18" charset="0"/>
                <a:cs typeface="Times New Roman" panose="02020603050405020304" pitchFamily="18" charset="0"/>
              </a:rPr>
              <a:t>Retin</a:t>
            </a:r>
            <a:r>
              <a:rPr lang="en-US" dirty="0" smtClean="0">
                <a:solidFill>
                  <a:srgbClr val="373D3F"/>
                </a:solidFill>
                <a:effectLst/>
                <a:latin typeface="Tinos"/>
                <a:ea typeface="Times New Roman" panose="02020603050405020304" pitchFamily="18" charset="0"/>
                <a:cs typeface="Times New Roman" panose="02020603050405020304" pitchFamily="18" charset="0"/>
              </a:rPr>
              <a:t>-A creams help restore skin turgor by either introducing collagen externally or stimulating blood flow and repair of the dermis, respectively.</a:t>
            </a:r>
            <a:endParaRPr lang="en-US" sz="2000" dirty="0" smtClean="0">
              <a:effectLst/>
              <a:latin typeface="Calibri" panose="020F0502020204030204" pitchFamily="34" charset="0"/>
              <a:ea typeface="Calibri" panose="020F0502020204030204" pitchFamily="34" charset="0"/>
              <a:cs typeface="Arial" panose="020B0604020202020204" pitchFamily="34" charset="0"/>
            </a:endParaRPr>
          </a:p>
          <a:p>
            <a:pPr algn="l" rtl="0"/>
            <a:endParaRPr lang="ar-IQ" dirty="0"/>
          </a:p>
        </p:txBody>
      </p:sp>
    </p:spTree>
    <p:extLst>
      <p:ext uri="{BB962C8B-B14F-4D97-AF65-F5344CB8AC3E}">
        <p14:creationId xmlns:p14="http://schemas.microsoft.com/office/powerpoint/2010/main" val="244204112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normAutofit fontScale="90000"/>
          </a:bodyPr>
          <a:lstStyle/>
          <a:p>
            <a:pPr algn="l" rtl="0">
              <a:lnSpc>
                <a:spcPct val="106000"/>
              </a:lnSpc>
              <a:spcAft>
                <a:spcPts val="800"/>
              </a:spcAft>
            </a:pPr>
            <a:r>
              <a:rPr lang="en-US" b="1" dirty="0" smtClean="0">
                <a:solidFill>
                  <a:srgbClr val="5B9BD5"/>
                </a:solidFill>
                <a:effectLst/>
                <a:latin typeface="Tinos"/>
                <a:ea typeface="Times New Roman" panose="02020603050405020304" pitchFamily="18" charset="0"/>
                <a:cs typeface="Times New Roman" panose="02020603050405020304" pitchFamily="18" charset="0"/>
              </a:rPr>
              <a:t>Skin Anatomy and physiology</a:t>
            </a:r>
            <a:r>
              <a:rPr lang="en-US" sz="1800" dirty="0" smtClean="0">
                <a:effectLst/>
                <a:latin typeface="Calibri" panose="020F0502020204030204" pitchFamily="34" charset="0"/>
                <a:ea typeface="Calibri" panose="020F0502020204030204" pitchFamily="34" charset="0"/>
                <a:cs typeface="Arial" panose="020B0604020202020204" pitchFamily="34" charset="0"/>
              </a:rPr>
              <a:t/>
            </a:r>
            <a:br>
              <a:rPr lang="en-US" sz="1800" dirty="0" smtClean="0">
                <a:effectLst/>
                <a:latin typeface="Calibri" panose="020F0502020204030204" pitchFamily="34" charset="0"/>
                <a:ea typeface="Calibri" panose="020F0502020204030204" pitchFamily="34" charset="0"/>
                <a:cs typeface="Arial" panose="020B0604020202020204" pitchFamily="34" charset="0"/>
              </a:rPr>
            </a:br>
            <a:endParaRPr lang="ar-IQ" dirty="0"/>
          </a:p>
        </p:txBody>
      </p:sp>
      <p:sp>
        <p:nvSpPr>
          <p:cNvPr id="3" name="عنصر نائب للمحتوى 2"/>
          <p:cNvSpPr>
            <a:spLocks noGrp="1"/>
          </p:cNvSpPr>
          <p:nvPr>
            <p:ph idx="1"/>
          </p:nvPr>
        </p:nvSpPr>
        <p:spPr/>
        <p:txBody>
          <a:bodyPr/>
          <a:lstStyle/>
          <a:p>
            <a:pPr algn="l" rtl="0">
              <a:lnSpc>
                <a:spcPct val="106000"/>
              </a:lnSpc>
              <a:spcAft>
                <a:spcPts val="1200"/>
              </a:spcAft>
            </a:pPr>
            <a:r>
              <a:rPr lang="en-US" sz="4800" b="1" dirty="0" smtClean="0">
                <a:solidFill>
                  <a:srgbClr val="373D3F"/>
                </a:solidFill>
                <a:effectLst/>
                <a:latin typeface="Tinos"/>
                <a:ea typeface="Times New Roman" panose="02020603050405020304" pitchFamily="18" charset="0"/>
                <a:cs typeface="Times New Roman" panose="02020603050405020304" pitchFamily="18" charset="0"/>
              </a:rPr>
              <a:t>Integumentary system composed from:</a:t>
            </a:r>
            <a:endParaRPr lang="en-US" sz="2000" dirty="0" smtClean="0">
              <a:effectLst/>
              <a:latin typeface="Calibri" panose="020F0502020204030204" pitchFamily="34" charset="0"/>
              <a:ea typeface="Calibri" panose="020F0502020204030204" pitchFamily="34" charset="0"/>
              <a:cs typeface="Arial" panose="020B0604020202020204" pitchFamily="34" charset="0"/>
            </a:endParaRPr>
          </a:p>
          <a:p>
            <a:pPr marL="342900" lvl="0" indent="-342900" algn="l" rtl="0">
              <a:lnSpc>
                <a:spcPts val="1800"/>
              </a:lnSpc>
              <a:spcAft>
                <a:spcPts val="1200"/>
              </a:spcAft>
              <a:buFont typeface="Symbol" panose="05050102010706020507" pitchFamily="18" charset="2"/>
              <a:buChar char=""/>
            </a:pPr>
            <a:r>
              <a:rPr lang="en-US" dirty="0" smtClean="0">
                <a:solidFill>
                  <a:srgbClr val="373D3F"/>
                </a:solidFill>
                <a:effectLst/>
                <a:latin typeface="Tinos"/>
                <a:ea typeface="Times New Roman" panose="02020603050405020304" pitchFamily="18" charset="0"/>
                <a:cs typeface="Times New Roman" panose="02020603050405020304" pitchFamily="18" charset="0"/>
              </a:rPr>
              <a:t>skin </a:t>
            </a:r>
            <a:endParaRPr lang="en-US" sz="2000" dirty="0" smtClean="0">
              <a:effectLst/>
              <a:latin typeface="Calibri" panose="020F0502020204030204" pitchFamily="34" charset="0"/>
              <a:ea typeface="Calibri" panose="020F0502020204030204" pitchFamily="34" charset="0"/>
              <a:cs typeface="Arial" panose="020B0604020202020204" pitchFamily="34" charset="0"/>
            </a:endParaRPr>
          </a:p>
          <a:p>
            <a:pPr marL="342900" lvl="0" indent="-342900" algn="l" rtl="0">
              <a:lnSpc>
                <a:spcPts val="1800"/>
              </a:lnSpc>
              <a:spcAft>
                <a:spcPts val="1200"/>
              </a:spcAft>
              <a:buFont typeface="Symbol" panose="05050102010706020507" pitchFamily="18" charset="2"/>
              <a:buChar char=""/>
            </a:pPr>
            <a:r>
              <a:rPr lang="en-US" dirty="0" smtClean="0">
                <a:solidFill>
                  <a:srgbClr val="373D3F"/>
                </a:solidFill>
                <a:effectLst/>
                <a:latin typeface="Tinos"/>
                <a:ea typeface="Times New Roman" panose="02020603050405020304" pitchFamily="18" charset="0"/>
                <a:cs typeface="Times New Roman" panose="02020603050405020304" pitchFamily="18" charset="0"/>
              </a:rPr>
              <a:t>accessory structures (hair and nail)</a:t>
            </a:r>
            <a:endParaRPr lang="en-US" sz="2000" dirty="0" smtClean="0">
              <a:effectLst/>
              <a:latin typeface="Calibri" panose="020F0502020204030204" pitchFamily="34" charset="0"/>
              <a:ea typeface="Calibri" panose="020F0502020204030204" pitchFamily="34" charset="0"/>
              <a:cs typeface="Arial" panose="020B0604020202020204" pitchFamily="34" charset="0"/>
            </a:endParaRPr>
          </a:p>
          <a:p>
            <a:pPr algn="l" rtl="0"/>
            <a:endParaRPr lang="ar-IQ" dirty="0"/>
          </a:p>
        </p:txBody>
      </p:sp>
    </p:spTree>
    <p:extLst>
      <p:ext uri="{BB962C8B-B14F-4D97-AF65-F5344CB8AC3E}">
        <p14:creationId xmlns:p14="http://schemas.microsoft.com/office/powerpoint/2010/main" val="350695435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ar-IQ"/>
          </a:p>
        </p:txBody>
      </p:sp>
      <p:sp>
        <p:nvSpPr>
          <p:cNvPr id="3" name="عنصر نائب للمحتوى 2"/>
          <p:cNvSpPr>
            <a:spLocks noGrp="1"/>
          </p:cNvSpPr>
          <p:nvPr>
            <p:ph idx="1"/>
          </p:nvPr>
        </p:nvSpPr>
        <p:spPr/>
        <p:txBody>
          <a:bodyPr>
            <a:normAutofit fontScale="92500" lnSpcReduction="20000"/>
          </a:bodyPr>
          <a:lstStyle/>
          <a:p>
            <a:pPr algn="l" rtl="0">
              <a:lnSpc>
                <a:spcPct val="100000"/>
              </a:lnSpc>
              <a:spcBef>
                <a:spcPts val="1800"/>
              </a:spcBef>
              <a:spcAft>
                <a:spcPts val="1200"/>
              </a:spcAft>
            </a:pPr>
            <a:r>
              <a:rPr lang="en-US" sz="3600" b="1" kern="1800" dirty="0" smtClean="0">
                <a:solidFill>
                  <a:srgbClr val="373D3F"/>
                </a:solidFill>
                <a:effectLst/>
                <a:latin typeface="Roboto Condensed"/>
                <a:ea typeface="Times New Roman" panose="02020603050405020304" pitchFamily="18" charset="0"/>
                <a:cs typeface="Times New Roman" panose="02020603050405020304" pitchFamily="18" charset="0"/>
              </a:rPr>
              <a:t>Hypodermis</a:t>
            </a:r>
            <a:endParaRPr lang="en-US" sz="2000" dirty="0" smtClean="0">
              <a:effectLst/>
              <a:latin typeface="Calibri" panose="020F0502020204030204" pitchFamily="34" charset="0"/>
              <a:ea typeface="Calibri" panose="020F0502020204030204" pitchFamily="34" charset="0"/>
              <a:cs typeface="Arial" panose="020B0604020202020204" pitchFamily="34" charset="0"/>
            </a:endParaRPr>
          </a:p>
          <a:p>
            <a:pPr marL="342900" lvl="0" indent="-342900" algn="l" rtl="0">
              <a:lnSpc>
                <a:spcPct val="100000"/>
              </a:lnSpc>
              <a:spcAft>
                <a:spcPts val="0"/>
              </a:spcAft>
              <a:buFont typeface="Symbol" panose="05050102010706020507" pitchFamily="18" charset="2"/>
              <a:buChar char=""/>
            </a:pPr>
            <a:r>
              <a:rPr lang="en-US" dirty="0" smtClean="0">
                <a:solidFill>
                  <a:srgbClr val="373D3F"/>
                </a:solidFill>
                <a:effectLst/>
                <a:latin typeface="Tinos"/>
                <a:ea typeface="Times New Roman" panose="02020603050405020304" pitchFamily="18" charset="0"/>
                <a:cs typeface="Times New Roman" panose="02020603050405020304" pitchFamily="18" charset="0"/>
              </a:rPr>
              <a:t>The </a:t>
            </a:r>
            <a:r>
              <a:rPr lang="en-US" b="1" dirty="0" smtClean="0">
                <a:solidFill>
                  <a:srgbClr val="373D3F"/>
                </a:solidFill>
                <a:effectLst/>
                <a:latin typeface="Tinos"/>
                <a:ea typeface="Times New Roman" panose="02020603050405020304" pitchFamily="18" charset="0"/>
                <a:cs typeface="Times New Roman" panose="02020603050405020304" pitchFamily="18" charset="0"/>
              </a:rPr>
              <a:t>hypodermis</a:t>
            </a:r>
            <a:r>
              <a:rPr lang="en-US" dirty="0" smtClean="0">
                <a:solidFill>
                  <a:srgbClr val="373D3F"/>
                </a:solidFill>
                <a:effectLst/>
                <a:latin typeface="Tinos"/>
                <a:ea typeface="Times New Roman" panose="02020603050405020304" pitchFamily="18" charset="0"/>
                <a:cs typeface="Times New Roman" panose="02020603050405020304" pitchFamily="18" charset="0"/>
              </a:rPr>
              <a:t> (also called the subcutaneous layer or superficial fascia) is a layer directly below the dermis and </a:t>
            </a:r>
            <a:r>
              <a:rPr lang="en-US" b="1" dirty="0" smtClean="0">
                <a:solidFill>
                  <a:srgbClr val="373D3F"/>
                </a:solidFill>
                <a:effectLst/>
                <a:latin typeface="Tinos"/>
                <a:ea typeface="Times New Roman" panose="02020603050405020304" pitchFamily="18" charset="0"/>
                <a:cs typeface="Times New Roman" panose="02020603050405020304" pitchFamily="18" charset="0"/>
              </a:rPr>
              <a:t>serves to connect the skin to the underlying fascia (fibrous tissue) of the bones and muscles.</a:t>
            </a:r>
            <a:endParaRPr lang="en-US" sz="2000" dirty="0" smtClean="0">
              <a:effectLst/>
              <a:latin typeface="Calibri" panose="020F0502020204030204" pitchFamily="34" charset="0"/>
              <a:ea typeface="Calibri" panose="020F0502020204030204" pitchFamily="34" charset="0"/>
              <a:cs typeface="Arial" panose="020B0604020202020204" pitchFamily="34" charset="0"/>
            </a:endParaRPr>
          </a:p>
          <a:p>
            <a:pPr marL="342900" lvl="0" indent="-342900" algn="l" rtl="0">
              <a:lnSpc>
                <a:spcPct val="100000"/>
              </a:lnSpc>
              <a:spcAft>
                <a:spcPts val="0"/>
              </a:spcAft>
              <a:buFont typeface="Symbol" panose="05050102010706020507" pitchFamily="18" charset="2"/>
              <a:buChar char=""/>
            </a:pPr>
            <a:r>
              <a:rPr lang="en-US" b="1" dirty="0" smtClean="0">
                <a:solidFill>
                  <a:srgbClr val="373D3F"/>
                </a:solidFill>
                <a:effectLst/>
                <a:latin typeface="Tinos"/>
                <a:ea typeface="Times New Roman" panose="02020603050405020304" pitchFamily="18" charset="0"/>
                <a:cs typeface="Times New Roman" panose="02020603050405020304" pitchFamily="18" charset="0"/>
              </a:rPr>
              <a:t>It is not strictly a part of the skin</a:t>
            </a:r>
            <a:r>
              <a:rPr lang="en-US" dirty="0" smtClean="0">
                <a:solidFill>
                  <a:srgbClr val="373D3F"/>
                </a:solidFill>
                <a:effectLst/>
                <a:latin typeface="Tinos"/>
                <a:ea typeface="Times New Roman" panose="02020603050405020304" pitchFamily="18" charset="0"/>
                <a:cs typeface="Times New Roman" panose="02020603050405020304" pitchFamily="18" charset="0"/>
              </a:rPr>
              <a:t>, although the border between the hypodermis and dermis can be </a:t>
            </a:r>
            <a:r>
              <a:rPr lang="en-US" b="1" dirty="0" smtClean="0">
                <a:solidFill>
                  <a:srgbClr val="373D3F"/>
                </a:solidFill>
                <a:effectLst/>
                <a:latin typeface="Tinos"/>
                <a:ea typeface="Times New Roman" panose="02020603050405020304" pitchFamily="18" charset="0"/>
                <a:cs typeface="Times New Roman" panose="02020603050405020304" pitchFamily="18" charset="0"/>
              </a:rPr>
              <a:t>difficult to distinguish</a:t>
            </a:r>
            <a:r>
              <a:rPr lang="en-US" dirty="0" smtClean="0">
                <a:solidFill>
                  <a:srgbClr val="373D3F"/>
                </a:solidFill>
                <a:effectLst/>
                <a:latin typeface="Tinos"/>
                <a:ea typeface="Times New Roman" panose="02020603050405020304" pitchFamily="18" charset="0"/>
                <a:cs typeface="Times New Roman" panose="02020603050405020304" pitchFamily="18" charset="0"/>
              </a:rPr>
              <a:t>. </a:t>
            </a:r>
            <a:endParaRPr lang="en-US" sz="2000" dirty="0" smtClean="0">
              <a:effectLst/>
              <a:latin typeface="Calibri" panose="020F0502020204030204" pitchFamily="34" charset="0"/>
              <a:ea typeface="Calibri" panose="020F0502020204030204" pitchFamily="34" charset="0"/>
              <a:cs typeface="Arial" panose="020B0604020202020204" pitchFamily="34" charset="0"/>
            </a:endParaRPr>
          </a:p>
          <a:p>
            <a:pPr marL="342900" lvl="0" indent="-342900" algn="l" rtl="0">
              <a:lnSpc>
                <a:spcPct val="100000"/>
              </a:lnSpc>
              <a:spcAft>
                <a:spcPts val="800"/>
              </a:spcAft>
              <a:buFont typeface="Symbol" panose="05050102010706020507" pitchFamily="18" charset="2"/>
              <a:buChar char=""/>
            </a:pPr>
            <a:r>
              <a:rPr lang="en-US" dirty="0" smtClean="0">
                <a:solidFill>
                  <a:srgbClr val="373D3F"/>
                </a:solidFill>
                <a:effectLst/>
                <a:latin typeface="Tinos"/>
                <a:ea typeface="Times New Roman" panose="02020603050405020304" pitchFamily="18" charset="0"/>
                <a:cs typeface="Times New Roman" panose="02020603050405020304" pitchFamily="18" charset="0"/>
              </a:rPr>
              <a:t>The hypodermis consists of well-vascularized loose, areolar connective tissue and adipose tissue, which functions as a mode of </a:t>
            </a:r>
            <a:r>
              <a:rPr lang="en-US" b="1" dirty="0" smtClean="0">
                <a:solidFill>
                  <a:srgbClr val="373D3F"/>
                </a:solidFill>
                <a:effectLst/>
                <a:latin typeface="Tinos"/>
                <a:ea typeface="Times New Roman" panose="02020603050405020304" pitchFamily="18" charset="0"/>
                <a:cs typeface="Times New Roman" panose="02020603050405020304" pitchFamily="18" charset="0"/>
              </a:rPr>
              <a:t>fat storage</a:t>
            </a:r>
            <a:r>
              <a:rPr lang="en-US" dirty="0" smtClean="0">
                <a:solidFill>
                  <a:srgbClr val="373D3F"/>
                </a:solidFill>
                <a:effectLst/>
                <a:latin typeface="Tinos"/>
                <a:ea typeface="Times New Roman" panose="02020603050405020304" pitchFamily="18" charset="0"/>
                <a:cs typeface="Times New Roman" panose="02020603050405020304" pitchFamily="18" charset="0"/>
              </a:rPr>
              <a:t> and provides </a:t>
            </a:r>
            <a:r>
              <a:rPr lang="en-US" b="1" dirty="0" smtClean="0">
                <a:solidFill>
                  <a:srgbClr val="373D3F"/>
                </a:solidFill>
                <a:effectLst/>
                <a:latin typeface="Tinos"/>
                <a:ea typeface="Times New Roman" panose="02020603050405020304" pitchFamily="18" charset="0"/>
                <a:cs typeface="Times New Roman" panose="02020603050405020304" pitchFamily="18" charset="0"/>
              </a:rPr>
              <a:t>insulation</a:t>
            </a:r>
            <a:r>
              <a:rPr lang="en-US" dirty="0" smtClean="0">
                <a:solidFill>
                  <a:srgbClr val="373D3F"/>
                </a:solidFill>
                <a:effectLst/>
                <a:latin typeface="Tinos"/>
                <a:ea typeface="Times New Roman" panose="02020603050405020304" pitchFamily="18" charset="0"/>
                <a:cs typeface="Times New Roman" panose="02020603050405020304" pitchFamily="18" charset="0"/>
              </a:rPr>
              <a:t> and </a:t>
            </a:r>
            <a:r>
              <a:rPr lang="en-US" b="1" dirty="0" smtClean="0">
                <a:solidFill>
                  <a:srgbClr val="373D3F"/>
                </a:solidFill>
                <a:effectLst/>
                <a:latin typeface="Tinos"/>
                <a:ea typeface="Times New Roman" panose="02020603050405020304" pitchFamily="18" charset="0"/>
                <a:cs typeface="Times New Roman" panose="02020603050405020304" pitchFamily="18" charset="0"/>
              </a:rPr>
              <a:t>cushioning for the integument.</a:t>
            </a:r>
            <a:endParaRPr lang="en-US" sz="2000" dirty="0" smtClean="0">
              <a:effectLst/>
              <a:latin typeface="Calibri" panose="020F0502020204030204" pitchFamily="34" charset="0"/>
              <a:ea typeface="Calibri" panose="020F0502020204030204" pitchFamily="34" charset="0"/>
              <a:cs typeface="Arial" panose="020B0604020202020204" pitchFamily="34" charset="0"/>
            </a:endParaRPr>
          </a:p>
          <a:p>
            <a:pPr algn="l" rtl="0">
              <a:lnSpc>
                <a:spcPct val="100000"/>
              </a:lnSpc>
            </a:pPr>
            <a:endParaRPr lang="ar-IQ" dirty="0"/>
          </a:p>
        </p:txBody>
      </p:sp>
    </p:spTree>
    <p:extLst>
      <p:ext uri="{BB962C8B-B14F-4D97-AF65-F5344CB8AC3E}">
        <p14:creationId xmlns:p14="http://schemas.microsoft.com/office/powerpoint/2010/main" val="61372137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ar-IQ"/>
          </a:p>
        </p:txBody>
      </p:sp>
      <p:sp>
        <p:nvSpPr>
          <p:cNvPr id="3" name="عنصر نائب للمحتوى 2"/>
          <p:cNvSpPr>
            <a:spLocks noGrp="1"/>
          </p:cNvSpPr>
          <p:nvPr>
            <p:ph idx="1"/>
          </p:nvPr>
        </p:nvSpPr>
        <p:spPr/>
        <p:txBody>
          <a:bodyPr/>
          <a:lstStyle/>
          <a:p>
            <a:endParaRPr lang="ar-IQ"/>
          </a:p>
        </p:txBody>
      </p:sp>
    </p:spTree>
    <p:extLst>
      <p:ext uri="{BB962C8B-B14F-4D97-AF65-F5344CB8AC3E}">
        <p14:creationId xmlns:p14="http://schemas.microsoft.com/office/powerpoint/2010/main" val="196627601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ar-IQ"/>
          </a:p>
        </p:txBody>
      </p:sp>
      <p:pic>
        <p:nvPicPr>
          <p:cNvPr id="4" name="Picture 1" descr="This illustration shows a cross section of skin tissue. The outermost layer is called the epidermis, and occupies one fifth of the cross section. Several hairs are emerging from the surface. The epidermis dives around one of the hairs, forming a follicle. The middle layer is called the dermis, which occupies four fifths of the cross section. The dermis contains an erector pilli muscle connected to one of the follicles. The dermis also contains an eccrine sweat gland, composed of a bunch of tubules. One tubule travels up from the bunch, through the epidermis, opening onto the surface a pore. There are two string-like nerves travelling vertically through the dermis. The right nerve is attached to a Pacinian corpuscle, which is a yellow structure consisting of concentric ovals similar to an onion. The lowest level of the skin, the hypodermis, contains fatty tissue, arteries, and veins. Blood vessels travel from the hypodermis and connect to hair follicles and erector pilli muscle in the dermis."/>
          <p:cNvPicPr>
            <a:picLocks noGrp="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798320" y="1825625"/>
            <a:ext cx="8260080" cy="4351338"/>
          </a:xfrm>
          <a:prstGeom prst="rect">
            <a:avLst/>
          </a:prstGeom>
          <a:noFill/>
          <a:ln>
            <a:noFill/>
          </a:ln>
        </p:spPr>
      </p:pic>
    </p:spTree>
    <p:extLst>
      <p:ext uri="{BB962C8B-B14F-4D97-AF65-F5344CB8AC3E}">
        <p14:creationId xmlns:p14="http://schemas.microsoft.com/office/powerpoint/2010/main" val="211734752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ar-IQ"/>
          </a:p>
        </p:txBody>
      </p:sp>
      <p:sp>
        <p:nvSpPr>
          <p:cNvPr id="3" name="عنصر نائب للمحتوى 2"/>
          <p:cNvSpPr>
            <a:spLocks noGrp="1"/>
          </p:cNvSpPr>
          <p:nvPr>
            <p:ph idx="1"/>
          </p:nvPr>
        </p:nvSpPr>
        <p:spPr/>
        <p:txBody>
          <a:bodyPr>
            <a:normAutofit fontScale="77500" lnSpcReduction="20000"/>
          </a:bodyPr>
          <a:lstStyle/>
          <a:p>
            <a:pPr algn="l" rtl="0">
              <a:lnSpc>
                <a:spcPct val="106000"/>
              </a:lnSpc>
              <a:spcAft>
                <a:spcPts val="1200"/>
              </a:spcAft>
            </a:pPr>
            <a:r>
              <a:rPr lang="en-US" sz="4000" b="1" dirty="0" smtClean="0">
                <a:solidFill>
                  <a:srgbClr val="373D3F"/>
                </a:solidFill>
                <a:effectLst/>
                <a:latin typeface="Tinos"/>
                <a:ea typeface="Times New Roman" panose="02020603050405020304" pitchFamily="18" charset="0"/>
                <a:cs typeface="Times New Roman" panose="02020603050405020304" pitchFamily="18" charset="0"/>
              </a:rPr>
              <a:t>The skin consists of two main layers and a closely associated layer. </a:t>
            </a:r>
            <a:endParaRPr lang="en-US" sz="2000" dirty="0" smtClean="0">
              <a:effectLst/>
              <a:latin typeface="Calibri" panose="020F0502020204030204" pitchFamily="34" charset="0"/>
              <a:ea typeface="Calibri" panose="020F0502020204030204" pitchFamily="34" charset="0"/>
              <a:cs typeface="Arial" panose="020B0604020202020204" pitchFamily="34" charset="0"/>
            </a:endParaRPr>
          </a:p>
          <a:p>
            <a:pPr algn="l" rtl="0">
              <a:lnSpc>
                <a:spcPct val="106000"/>
              </a:lnSpc>
              <a:spcBef>
                <a:spcPts val="1800"/>
              </a:spcBef>
              <a:spcAft>
                <a:spcPts val="1200"/>
              </a:spcAft>
            </a:pPr>
            <a:r>
              <a:rPr lang="en-US" sz="4000" b="1" kern="1800" dirty="0" smtClean="0">
                <a:solidFill>
                  <a:srgbClr val="373D3F"/>
                </a:solidFill>
                <a:effectLst/>
                <a:latin typeface="Roboto Condensed"/>
                <a:ea typeface="Times New Roman" panose="02020603050405020304" pitchFamily="18" charset="0"/>
                <a:cs typeface="Times New Roman" panose="02020603050405020304" pitchFamily="18" charset="0"/>
              </a:rPr>
              <a:t>1- The Epidermis</a:t>
            </a:r>
            <a:endParaRPr lang="en-US" sz="2000" dirty="0" smtClean="0">
              <a:effectLst/>
              <a:latin typeface="Calibri" panose="020F0502020204030204" pitchFamily="34" charset="0"/>
              <a:ea typeface="Calibri" panose="020F0502020204030204" pitchFamily="34" charset="0"/>
              <a:cs typeface="Arial" panose="020B0604020202020204" pitchFamily="34" charset="0"/>
            </a:endParaRPr>
          </a:p>
          <a:p>
            <a:pPr algn="l" rtl="0">
              <a:lnSpc>
                <a:spcPts val="1800"/>
              </a:lnSpc>
              <a:spcAft>
                <a:spcPts val="1200"/>
              </a:spcAft>
            </a:pPr>
            <a:r>
              <a:rPr lang="en-US" sz="3200" b="1" dirty="0" smtClean="0">
                <a:solidFill>
                  <a:srgbClr val="373D3F"/>
                </a:solidFill>
                <a:effectLst/>
                <a:latin typeface="Tinos"/>
                <a:ea typeface="Times New Roman" panose="02020603050405020304" pitchFamily="18" charset="0"/>
                <a:cs typeface="Times New Roman" panose="02020603050405020304" pitchFamily="18" charset="0"/>
              </a:rPr>
              <a:t>The epidermis is composed of:</a:t>
            </a:r>
            <a:endParaRPr lang="en-US" sz="2000" dirty="0" smtClean="0">
              <a:effectLst/>
              <a:latin typeface="Calibri" panose="020F0502020204030204" pitchFamily="34" charset="0"/>
              <a:ea typeface="Calibri" panose="020F0502020204030204" pitchFamily="34" charset="0"/>
              <a:cs typeface="Arial" panose="020B0604020202020204" pitchFamily="34" charset="0"/>
            </a:endParaRPr>
          </a:p>
          <a:p>
            <a:pPr marL="342900" lvl="0" indent="-342900" algn="l" rtl="0">
              <a:lnSpc>
                <a:spcPts val="1800"/>
              </a:lnSpc>
              <a:spcAft>
                <a:spcPts val="1200"/>
              </a:spcAft>
              <a:buFont typeface="Symbol" panose="05050102010706020507" pitchFamily="18" charset="2"/>
              <a:buChar char=""/>
            </a:pPr>
            <a:r>
              <a:rPr lang="en-US" dirty="0" smtClean="0">
                <a:solidFill>
                  <a:srgbClr val="373D3F"/>
                </a:solidFill>
                <a:effectLst/>
                <a:latin typeface="Tinos"/>
                <a:ea typeface="Times New Roman" panose="02020603050405020304" pitchFamily="18" charset="0"/>
                <a:cs typeface="Times New Roman" panose="02020603050405020304" pitchFamily="18" charset="0"/>
              </a:rPr>
              <a:t>Keratinized, stratified squamous epithelium.</a:t>
            </a:r>
            <a:endParaRPr lang="en-US" sz="2000" dirty="0" smtClean="0">
              <a:effectLst/>
              <a:latin typeface="Calibri" panose="020F0502020204030204" pitchFamily="34" charset="0"/>
              <a:ea typeface="Calibri" panose="020F0502020204030204" pitchFamily="34" charset="0"/>
              <a:cs typeface="Arial" panose="020B0604020202020204" pitchFamily="34" charset="0"/>
            </a:endParaRPr>
          </a:p>
          <a:p>
            <a:pPr marL="342900" lvl="0" indent="-342900" algn="l" rtl="0">
              <a:lnSpc>
                <a:spcPts val="1800"/>
              </a:lnSpc>
              <a:spcAft>
                <a:spcPts val="1200"/>
              </a:spcAft>
              <a:buFont typeface="Symbol" panose="05050102010706020507" pitchFamily="18" charset="2"/>
              <a:buChar char=""/>
            </a:pPr>
            <a:r>
              <a:rPr lang="en-US" dirty="0" smtClean="0">
                <a:solidFill>
                  <a:srgbClr val="373D3F"/>
                </a:solidFill>
                <a:effectLst/>
                <a:latin typeface="Tinos"/>
                <a:ea typeface="Times New Roman" panose="02020603050405020304" pitchFamily="18" charset="0"/>
                <a:cs typeface="Times New Roman" panose="02020603050405020304" pitchFamily="18" charset="0"/>
              </a:rPr>
              <a:t>It is made of </a:t>
            </a:r>
            <a:r>
              <a:rPr lang="en-US" b="1" dirty="0" smtClean="0">
                <a:solidFill>
                  <a:srgbClr val="373D3F"/>
                </a:solidFill>
                <a:effectLst/>
                <a:latin typeface="Tinos"/>
                <a:ea typeface="Times New Roman" panose="02020603050405020304" pitchFamily="18" charset="0"/>
                <a:cs typeface="Times New Roman" panose="02020603050405020304" pitchFamily="18" charset="0"/>
              </a:rPr>
              <a:t>four or five layers of epithelial cells</a:t>
            </a:r>
            <a:r>
              <a:rPr lang="en-US" dirty="0" smtClean="0">
                <a:solidFill>
                  <a:srgbClr val="373D3F"/>
                </a:solidFill>
                <a:effectLst/>
                <a:latin typeface="Tinos"/>
                <a:ea typeface="Times New Roman" panose="02020603050405020304" pitchFamily="18" charset="0"/>
                <a:cs typeface="Times New Roman" panose="02020603050405020304" pitchFamily="18" charset="0"/>
              </a:rPr>
              <a:t>, depending on its location in the body. It does not have any blood vessels within it (i.e., it is avascular).</a:t>
            </a:r>
            <a:endParaRPr lang="en-US" sz="2000" dirty="0" smtClean="0">
              <a:effectLst/>
              <a:latin typeface="Calibri" panose="020F0502020204030204" pitchFamily="34" charset="0"/>
              <a:ea typeface="Calibri" panose="020F0502020204030204" pitchFamily="34" charset="0"/>
              <a:cs typeface="Arial" panose="020B0604020202020204" pitchFamily="34" charset="0"/>
            </a:endParaRPr>
          </a:p>
          <a:p>
            <a:pPr algn="l" rtl="0">
              <a:lnSpc>
                <a:spcPts val="1800"/>
              </a:lnSpc>
              <a:spcAft>
                <a:spcPts val="1200"/>
              </a:spcAft>
            </a:pPr>
            <a:r>
              <a:rPr lang="en-US" dirty="0" smtClean="0">
                <a:solidFill>
                  <a:srgbClr val="373D3F"/>
                </a:solidFill>
                <a:effectLst/>
                <a:latin typeface="Tinos"/>
                <a:ea typeface="Times New Roman" panose="02020603050405020304" pitchFamily="18" charset="0"/>
                <a:cs typeface="Times New Roman" panose="02020603050405020304" pitchFamily="18" charset="0"/>
              </a:rPr>
              <a:t> </a:t>
            </a:r>
            <a:r>
              <a:rPr lang="en-US" b="1" dirty="0" smtClean="0">
                <a:solidFill>
                  <a:srgbClr val="373D3F"/>
                </a:solidFill>
                <a:effectLst/>
                <a:latin typeface="Tinos"/>
                <a:ea typeface="Times New Roman" panose="02020603050405020304" pitchFamily="18" charset="0"/>
                <a:cs typeface="Times New Roman" panose="02020603050405020304" pitchFamily="18" charset="0"/>
              </a:rPr>
              <a:t>Skin that has four layers</a:t>
            </a:r>
            <a:r>
              <a:rPr lang="en-US" dirty="0" smtClean="0">
                <a:solidFill>
                  <a:srgbClr val="373D3F"/>
                </a:solidFill>
                <a:effectLst/>
                <a:latin typeface="Tinos"/>
                <a:ea typeface="Times New Roman" panose="02020603050405020304" pitchFamily="18" charset="0"/>
                <a:cs typeface="Times New Roman" panose="02020603050405020304" pitchFamily="18" charset="0"/>
              </a:rPr>
              <a:t> of cells is referred to as </a:t>
            </a:r>
            <a:r>
              <a:rPr lang="en-US" sz="3600" dirty="0" smtClean="0">
                <a:solidFill>
                  <a:srgbClr val="373D3F"/>
                </a:solidFill>
                <a:effectLst/>
                <a:latin typeface="Tinos"/>
                <a:ea typeface="Times New Roman" panose="02020603050405020304" pitchFamily="18" charset="0"/>
                <a:cs typeface="Times New Roman" panose="02020603050405020304" pitchFamily="18" charset="0"/>
              </a:rPr>
              <a:t>“</a:t>
            </a:r>
            <a:r>
              <a:rPr lang="en-US" sz="3600" b="1" dirty="0" smtClean="0">
                <a:solidFill>
                  <a:srgbClr val="373D3F"/>
                </a:solidFill>
                <a:effectLst/>
                <a:latin typeface="Tinos"/>
                <a:ea typeface="Times New Roman" panose="02020603050405020304" pitchFamily="18" charset="0"/>
                <a:cs typeface="Times New Roman" panose="02020603050405020304" pitchFamily="18" charset="0"/>
              </a:rPr>
              <a:t>thin skin</a:t>
            </a:r>
            <a:r>
              <a:rPr lang="en-US" dirty="0" smtClean="0">
                <a:solidFill>
                  <a:srgbClr val="373D3F"/>
                </a:solidFill>
                <a:effectLst/>
                <a:latin typeface="Tinos"/>
                <a:ea typeface="Times New Roman" panose="02020603050405020304" pitchFamily="18" charset="0"/>
                <a:cs typeface="Times New Roman" panose="02020603050405020304" pitchFamily="18" charset="0"/>
              </a:rPr>
              <a:t>.” From deep to superficial, these layers are the</a:t>
            </a:r>
            <a:endParaRPr lang="en-US" sz="2000" dirty="0" smtClean="0">
              <a:effectLst/>
              <a:latin typeface="Calibri" panose="020F0502020204030204" pitchFamily="34" charset="0"/>
              <a:ea typeface="Calibri" panose="020F0502020204030204" pitchFamily="34" charset="0"/>
              <a:cs typeface="Arial" panose="020B0604020202020204" pitchFamily="34" charset="0"/>
            </a:endParaRPr>
          </a:p>
          <a:p>
            <a:pPr algn="l" rtl="0"/>
            <a:endParaRPr lang="ar-IQ" dirty="0"/>
          </a:p>
        </p:txBody>
      </p:sp>
    </p:spTree>
    <p:extLst>
      <p:ext uri="{BB962C8B-B14F-4D97-AF65-F5344CB8AC3E}">
        <p14:creationId xmlns:p14="http://schemas.microsoft.com/office/powerpoint/2010/main" val="95238907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ar-IQ"/>
          </a:p>
        </p:txBody>
      </p:sp>
      <p:sp>
        <p:nvSpPr>
          <p:cNvPr id="3" name="عنصر نائب للمحتوى 2"/>
          <p:cNvSpPr>
            <a:spLocks noGrp="1"/>
          </p:cNvSpPr>
          <p:nvPr>
            <p:ph idx="1"/>
          </p:nvPr>
        </p:nvSpPr>
        <p:spPr/>
        <p:txBody>
          <a:bodyPr>
            <a:normAutofit fontScale="92500"/>
          </a:bodyPr>
          <a:lstStyle/>
          <a:p>
            <a:pPr marL="342900" lvl="0" indent="-342900" algn="l" rtl="0">
              <a:lnSpc>
                <a:spcPts val="1800"/>
              </a:lnSpc>
              <a:spcAft>
                <a:spcPts val="1200"/>
              </a:spcAft>
              <a:buFont typeface="+mj-lt"/>
              <a:buAutoNum type="arabicPeriod"/>
            </a:pPr>
            <a:r>
              <a:rPr lang="en-US" b="1" dirty="0" smtClean="0">
                <a:solidFill>
                  <a:srgbClr val="373D3F"/>
                </a:solidFill>
                <a:effectLst/>
                <a:latin typeface="Tinos"/>
                <a:ea typeface="Times New Roman" panose="02020603050405020304" pitchFamily="18" charset="0"/>
                <a:cs typeface="Times New Roman" panose="02020603050405020304" pitchFamily="18" charset="0"/>
              </a:rPr>
              <a:t>stratum </a:t>
            </a:r>
            <a:r>
              <a:rPr lang="en-US" b="1" dirty="0" err="1" smtClean="0">
                <a:solidFill>
                  <a:srgbClr val="373D3F"/>
                </a:solidFill>
                <a:effectLst/>
                <a:latin typeface="Tinos"/>
                <a:ea typeface="Times New Roman" panose="02020603050405020304" pitchFamily="18" charset="0"/>
                <a:cs typeface="Times New Roman" panose="02020603050405020304" pitchFamily="18" charset="0"/>
              </a:rPr>
              <a:t>basale</a:t>
            </a:r>
            <a:endParaRPr lang="en-US" sz="2000" dirty="0" smtClean="0">
              <a:effectLst/>
              <a:latin typeface="Calibri" panose="020F0502020204030204" pitchFamily="34" charset="0"/>
              <a:ea typeface="Calibri" panose="020F0502020204030204" pitchFamily="34" charset="0"/>
              <a:cs typeface="Arial" panose="020B0604020202020204" pitchFamily="34" charset="0"/>
            </a:endParaRPr>
          </a:p>
          <a:p>
            <a:pPr marL="342900" lvl="0" indent="-342900" algn="l" rtl="0">
              <a:lnSpc>
                <a:spcPts val="1800"/>
              </a:lnSpc>
              <a:spcAft>
                <a:spcPts val="1200"/>
              </a:spcAft>
              <a:buFont typeface="+mj-lt"/>
              <a:buAutoNum type="arabicPeriod"/>
            </a:pPr>
            <a:r>
              <a:rPr lang="en-US" b="1" dirty="0" smtClean="0">
                <a:solidFill>
                  <a:srgbClr val="373D3F"/>
                </a:solidFill>
                <a:effectLst/>
                <a:latin typeface="Tinos"/>
                <a:ea typeface="Times New Roman" panose="02020603050405020304" pitchFamily="18" charset="0"/>
                <a:cs typeface="Times New Roman" panose="02020603050405020304" pitchFamily="18" charset="0"/>
              </a:rPr>
              <a:t>stratum </a:t>
            </a:r>
            <a:r>
              <a:rPr lang="en-US" b="1" dirty="0" err="1" smtClean="0">
                <a:solidFill>
                  <a:srgbClr val="373D3F"/>
                </a:solidFill>
                <a:effectLst/>
                <a:latin typeface="Tinos"/>
                <a:ea typeface="Times New Roman" panose="02020603050405020304" pitchFamily="18" charset="0"/>
                <a:cs typeface="Times New Roman" panose="02020603050405020304" pitchFamily="18" charset="0"/>
              </a:rPr>
              <a:t>spinosum</a:t>
            </a:r>
            <a:endParaRPr lang="en-US" sz="2000" dirty="0" smtClean="0">
              <a:effectLst/>
              <a:latin typeface="Calibri" panose="020F0502020204030204" pitchFamily="34" charset="0"/>
              <a:ea typeface="Calibri" panose="020F0502020204030204" pitchFamily="34" charset="0"/>
              <a:cs typeface="Arial" panose="020B0604020202020204" pitchFamily="34" charset="0"/>
            </a:endParaRPr>
          </a:p>
          <a:p>
            <a:pPr marL="342900" lvl="0" indent="-342900" algn="l" rtl="0">
              <a:lnSpc>
                <a:spcPts val="1800"/>
              </a:lnSpc>
              <a:spcAft>
                <a:spcPts val="1200"/>
              </a:spcAft>
              <a:buFont typeface="+mj-lt"/>
              <a:buAutoNum type="arabicPeriod"/>
            </a:pPr>
            <a:r>
              <a:rPr lang="en-US" b="1" dirty="0" smtClean="0">
                <a:solidFill>
                  <a:srgbClr val="373D3F"/>
                </a:solidFill>
                <a:effectLst/>
                <a:latin typeface="Tinos"/>
                <a:ea typeface="Times New Roman" panose="02020603050405020304" pitchFamily="18" charset="0"/>
                <a:cs typeface="Times New Roman" panose="02020603050405020304" pitchFamily="18" charset="0"/>
              </a:rPr>
              <a:t>stratum </a:t>
            </a:r>
            <a:r>
              <a:rPr lang="en-US" b="1" dirty="0" err="1" smtClean="0">
                <a:solidFill>
                  <a:srgbClr val="373D3F"/>
                </a:solidFill>
                <a:effectLst/>
                <a:latin typeface="Tinos"/>
                <a:ea typeface="Times New Roman" panose="02020603050405020304" pitchFamily="18" charset="0"/>
                <a:cs typeface="Times New Roman" panose="02020603050405020304" pitchFamily="18" charset="0"/>
              </a:rPr>
              <a:t>granulosum</a:t>
            </a:r>
            <a:endParaRPr lang="en-US" sz="2000" dirty="0" smtClean="0">
              <a:effectLst/>
              <a:latin typeface="Calibri" panose="020F0502020204030204" pitchFamily="34" charset="0"/>
              <a:ea typeface="Calibri" panose="020F0502020204030204" pitchFamily="34" charset="0"/>
              <a:cs typeface="Arial" panose="020B0604020202020204" pitchFamily="34" charset="0"/>
            </a:endParaRPr>
          </a:p>
          <a:p>
            <a:pPr marL="342900" lvl="0" indent="-342900" algn="l" rtl="0">
              <a:lnSpc>
                <a:spcPts val="1800"/>
              </a:lnSpc>
              <a:spcAft>
                <a:spcPts val="1200"/>
              </a:spcAft>
              <a:buFont typeface="+mj-lt"/>
              <a:buAutoNum type="arabicPeriod"/>
            </a:pPr>
            <a:r>
              <a:rPr lang="en-US" b="1" dirty="0" smtClean="0">
                <a:solidFill>
                  <a:srgbClr val="373D3F"/>
                </a:solidFill>
                <a:effectLst/>
                <a:latin typeface="Tinos"/>
                <a:ea typeface="Times New Roman" panose="02020603050405020304" pitchFamily="18" charset="0"/>
                <a:cs typeface="Times New Roman" panose="02020603050405020304" pitchFamily="18" charset="0"/>
              </a:rPr>
              <a:t>Stratum </a:t>
            </a:r>
            <a:r>
              <a:rPr lang="en-US" b="1" dirty="0" err="1" smtClean="0">
                <a:solidFill>
                  <a:srgbClr val="373D3F"/>
                </a:solidFill>
                <a:effectLst/>
                <a:latin typeface="Tinos"/>
                <a:ea typeface="Times New Roman" panose="02020603050405020304" pitchFamily="18" charset="0"/>
                <a:cs typeface="Times New Roman" panose="02020603050405020304" pitchFamily="18" charset="0"/>
              </a:rPr>
              <a:t>corneum</a:t>
            </a:r>
            <a:r>
              <a:rPr lang="en-US" b="1" dirty="0" smtClean="0">
                <a:solidFill>
                  <a:srgbClr val="373D3F"/>
                </a:solidFill>
                <a:effectLst/>
                <a:latin typeface="Tinos"/>
                <a:ea typeface="Times New Roman" panose="02020603050405020304" pitchFamily="18" charset="0"/>
                <a:cs typeface="Times New Roman" panose="02020603050405020304" pitchFamily="18" charset="0"/>
              </a:rPr>
              <a:t>.</a:t>
            </a:r>
            <a:endParaRPr lang="en-US" sz="2000" dirty="0" smtClean="0">
              <a:effectLst/>
              <a:latin typeface="Calibri" panose="020F0502020204030204" pitchFamily="34" charset="0"/>
              <a:ea typeface="Calibri" panose="020F0502020204030204" pitchFamily="34" charset="0"/>
              <a:cs typeface="Arial" panose="020B0604020202020204" pitchFamily="34" charset="0"/>
            </a:endParaRPr>
          </a:p>
          <a:p>
            <a:pPr algn="l" rtl="0">
              <a:lnSpc>
                <a:spcPts val="1800"/>
              </a:lnSpc>
              <a:spcAft>
                <a:spcPts val="1200"/>
              </a:spcAft>
            </a:pPr>
            <a:r>
              <a:rPr lang="en-US" dirty="0" smtClean="0">
                <a:solidFill>
                  <a:srgbClr val="373D3F"/>
                </a:solidFill>
                <a:effectLst/>
                <a:latin typeface="Tinos"/>
                <a:ea typeface="Times New Roman" panose="02020603050405020304" pitchFamily="18" charset="0"/>
                <a:cs typeface="Times New Roman" panose="02020603050405020304" pitchFamily="18" charset="0"/>
              </a:rPr>
              <a:t> Most of the skin can be classified </a:t>
            </a:r>
            <a:r>
              <a:rPr lang="en-US" b="1" dirty="0" smtClean="0">
                <a:solidFill>
                  <a:srgbClr val="373D3F"/>
                </a:solidFill>
                <a:effectLst/>
                <a:latin typeface="Tinos"/>
                <a:ea typeface="Times New Roman" panose="02020603050405020304" pitchFamily="18" charset="0"/>
                <a:cs typeface="Times New Roman" panose="02020603050405020304" pitchFamily="18" charset="0"/>
              </a:rPr>
              <a:t>as thin skin</a:t>
            </a:r>
            <a:r>
              <a:rPr lang="en-US" dirty="0" smtClean="0">
                <a:solidFill>
                  <a:srgbClr val="373D3F"/>
                </a:solidFill>
                <a:effectLst/>
                <a:latin typeface="Tinos"/>
                <a:ea typeface="Times New Roman" panose="02020603050405020304" pitchFamily="18" charset="0"/>
                <a:cs typeface="Times New Roman" panose="02020603050405020304" pitchFamily="18" charset="0"/>
              </a:rPr>
              <a:t>.</a:t>
            </a:r>
            <a:endParaRPr lang="en-US" sz="2000" dirty="0" smtClean="0">
              <a:effectLst/>
              <a:latin typeface="Calibri" panose="020F0502020204030204" pitchFamily="34" charset="0"/>
              <a:ea typeface="Calibri" panose="020F0502020204030204" pitchFamily="34" charset="0"/>
              <a:cs typeface="Arial" panose="020B0604020202020204" pitchFamily="34" charset="0"/>
            </a:endParaRPr>
          </a:p>
          <a:p>
            <a:pPr algn="l" rtl="0">
              <a:lnSpc>
                <a:spcPts val="1800"/>
              </a:lnSpc>
              <a:spcAft>
                <a:spcPts val="1200"/>
              </a:spcAft>
            </a:pPr>
            <a:r>
              <a:rPr lang="en-US" dirty="0" smtClean="0">
                <a:solidFill>
                  <a:srgbClr val="373D3F"/>
                </a:solidFill>
                <a:effectLst/>
                <a:latin typeface="Tinos"/>
                <a:ea typeface="Times New Roman" panose="02020603050405020304" pitchFamily="18" charset="0"/>
                <a:cs typeface="Times New Roman" panose="02020603050405020304" pitchFamily="18" charset="0"/>
              </a:rPr>
              <a:t> </a:t>
            </a:r>
            <a:r>
              <a:rPr lang="en-US" sz="3600" dirty="0" smtClean="0">
                <a:solidFill>
                  <a:srgbClr val="373D3F"/>
                </a:solidFill>
                <a:effectLst/>
                <a:latin typeface="Tinos"/>
                <a:ea typeface="Times New Roman" panose="02020603050405020304" pitchFamily="18" charset="0"/>
                <a:cs typeface="Times New Roman" panose="02020603050405020304" pitchFamily="18" charset="0"/>
              </a:rPr>
              <a:t>“</a:t>
            </a:r>
            <a:r>
              <a:rPr lang="en-US" sz="3600" b="1" dirty="0" smtClean="0">
                <a:solidFill>
                  <a:srgbClr val="373D3F"/>
                </a:solidFill>
                <a:effectLst/>
                <a:latin typeface="Tinos"/>
                <a:ea typeface="Times New Roman" panose="02020603050405020304" pitchFamily="18" charset="0"/>
                <a:cs typeface="Times New Roman" panose="02020603050405020304" pitchFamily="18" charset="0"/>
              </a:rPr>
              <a:t>Thick skin</a:t>
            </a:r>
            <a:r>
              <a:rPr lang="en-US" dirty="0" smtClean="0">
                <a:solidFill>
                  <a:srgbClr val="373D3F"/>
                </a:solidFill>
                <a:effectLst/>
                <a:latin typeface="Tinos"/>
                <a:ea typeface="Times New Roman" panose="02020603050405020304" pitchFamily="18" charset="0"/>
                <a:cs typeface="Times New Roman" panose="02020603050405020304" pitchFamily="18" charset="0"/>
              </a:rPr>
              <a:t>”</a:t>
            </a:r>
            <a:endParaRPr lang="en-US" sz="2000" dirty="0" smtClean="0">
              <a:effectLst/>
              <a:latin typeface="Calibri" panose="020F0502020204030204" pitchFamily="34" charset="0"/>
              <a:ea typeface="Calibri" panose="020F0502020204030204" pitchFamily="34" charset="0"/>
              <a:cs typeface="Arial" panose="020B0604020202020204" pitchFamily="34" charset="0"/>
            </a:endParaRPr>
          </a:p>
          <a:p>
            <a:pPr marL="342900" lvl="0" indent="-342900" algn="l" rtl="0">
              <a:lnSpc>
                <a:spcPts val="1800"/>
              </a:lnSpc>
              <a:spcAft>
                <a:spcPts val="1200"/>
              </a:spcAft>
              <a:buFont typeface="Symbol" panose="05050102010706020507" pitchFamily="18" charset="2"/>
              <a:buChar char=""/>
            </a:pPr>
            <a:r>
              <a:rPr lang="en-US" dirty="0" smtClean="0">
                <a:solidFill>
                  <a:srgbClr val="373D3F"/>
                </a:solidFill>
                <a:effectLst/>
                <a:latin typeface="Tinos"/>
                <a:ea typeface="Times New Roman" panose="02020603050405020304" pitchFamily="18" charset="0"/>
                <a:cs typeface="Times New Roman" panose="02020603050405020304" pitchFamily="18" charset="0"/>
              </a:rPr>
              <a:t>Is found only on the </a:t>
            </a:r>
            <a:r>
              <a:rPr lang="en-US" b="1" dirty="0" smtClean="0">
                <a:solidFill>
                  <a:srgbClr val="373D3F"/>
                </a:solidFill>
                <a:effectLst/>
                <a:latin typeface="Tinos"/>
                <a:ea typeface="Times New Roman" panose="02020603050405020304" pitchFamily="18" charset="0"/>
                <a:cs typeface="Times New Roman" panose="02020603050405020304" pitchFamily="18" charset="0"/>
              </a:rPr>
              <a:t>palms of the hands and the soles of the feet</a:t>
            </a:r>
            <a:r>
              <a:rPr lang="en-US" dirty="0" smtClean="0">
                <a:solidFill>
                  <a:srgbClr val="373D3F"/>
                </a:solidFill>
                <a:effectLst/>
                <a:latin typeface="Tinos"/>
                <a:ea typeface="Times New Roman" panose="02020603050405020304" pitchFamily="18" charset="0"/>
                <a:cs typeface="Times New Roman" panose="02020603050405020304" pitchFamily="18" charset="0"/>
              </a:rPr>
              <a:t>. </a:t>
            </a:r>
            <a:endParaRPr lang="en-US" sz="2000" dirty="0" smtClean="0">
              <a:effectLst/>
              <a:latin typeface="Calibri" panose="020F0502020204030204" pitchFamily="34" charset="0"/>
              <a:ea typeface="Calibri" panose="020F0502020204030204" pitchFamily="34" charset="0"/>
              <a:cs typeface="Arial" panose="020B0604020202020204" pitchFamily="34" charset="0"/>
            </a:endParaRPr>
          </a:p>
          <a:p>
            <a:pPr marL="342900" lvl="0" indent="-342900" algn="l" rtl="0">
              <a:lnSpc>
                <a:spcPts val="1800"/>
              </a:lnSpc>
              <a:spcAft>
                <a:spcPts val="1200"/>
              </a:spcAft>
              <a:buFont typeface="Symbol" panose="05050102010706020507" pitchFamily="18" charset="2"/>
              <a:buChar char=""/>
            </a:pPr>
            <a:r>
              <a:rPr lang="en-US" dirty="0" smtClean="0">
                <a:solidFill>
                  <a:srgbClr val="373D3F"/>
                </a:solidFill>
                <a:effectLst/>
                <a:latin typeface="Tinos"/>
                <a:ea typeface="Times New Roman" panose="02020603050405020304" pitchFamily="18" charset="0"/>
                <a:cs typeface="Times New Roman" panose="02020603050405020304" pitchFamily="18" charset="0"/>
              </a:rPr>
              <a:t>It has </a:t>
            </a:r>
            <a:r>
              <a:rPr lang="en-US" b="1" dirty="0" smtClean="0">
                <a:solidFill>
                  <a:srgbClr val="373D3F"/>
                </a:solidFill>
                <a:effectLst/>
                <a:latin typeface="Tinos"/>
                <a:ea typeface="Times New Roman" panose="02020603050405020304" pitchFamily="18" charset="0"/>
                <a:cs typeface="Times New Roman" panose="02020603050405020304" pitchFamily="18" charset="0"/>
              </a:rPr>
              <a:t>a fifth layer</a:t>
            </a:r>
            <a:r>
              <a:rPr lang="en-US" dirty="0" smtClean="0">
                <a:solidFill>
                  <a:srgbClr val="373D3F"/>
                </a:solidFill>
                <a:effectLst/>
                <a:latin typeface="Tinos"/>
                <a:ea typeface="Times New Roman" panose="02020603050405020304" pitchFamily="18" charset="0"/>
                <a:cs typeface="Times New Roman" panose="02020603050405020304" pitchFamily="18" charset="0"/>
              </a:rPr>
              <a:t>, </a:t>
            </a:r>
            <a:r>
              <a:rPr lang="en-US" b="1" dirty="0" smtClean="0">
                <a:solidFill>
                  <a:srgbClr val="373D3F"/>
                </a:solidFill>
                <a:effectLst/>
                <a:latin typeface="Tinos"/>
                <a:ea typeface="Times New Roman" panose="02020603050405020304" pitchFamily="18" charset="0"/>
                <a:cs typeface="Times New Roman" panose="02020603050405020304" pitchFamily="18" charset="0"/>
              </a:rPr>
              <a:t>called the stratum </a:t>
            </a:r>
            <a:r>
              <a:rPr lang="en-US" b="1" dirty="0" err="1" smtClean="0">
                <a:solidFill>
                  <a:srgbClr val="373D3F"/>
                </a:solidFill>
                <a:effectLst/>
                <a:latin typeface="Tinos"/>
                <a:ea typeface="Times New Roman" panose="02020603050405020304" pitchFamily="18" charset="0"/>
                <a:cs typeface="Times New Roman" panose="02020603050405020304" pitchFamily="18" charset="0"/>
              </a:rPr>
              <a:t>lucidum</a:t>
            </a:r>
            <a:r>
              <a:rPr lang="en-US" b="1" dirty="0" smtClean="0">
                <a:solidFill>
                  <a:srgbClr val="373D3F"/>
                </a:solidFill>
                <a:effectLst/>
                <a:latin typeface="Tinos"/>
                <a:ea typeface="Times New Roman" panose="02020603050405020304" pitchFamily="18" charset="0"/>
                <a:cs typeface="Times New Roman" panose="02020603050405020304" pitchFamily="18" charset="0"/>
              </a:rPr>
              <a:t>,</a:t>
            </a:r>
            <a:r>
              <a:rPr lang="en-US" dirty="0" smtClean="0">
                <a:solidFill>
                  <a:srgbClr val="373D3F"/>
                </a:solidFill>
                <a:effectLst/>
                <a:latin typeface="Tinos"/>
                <a:ea typeface="Times New Roman" panose="02020603050405020304" pitchFamily="18" charset="0"/>
                <a:cs typeface="Times New Roman" panose="02020603050405020304" pitchFamily="18" charset="0"/>
              </a:rPr>
              <a:t> located between the </a:t>
            </a:r>
            <a:r>
              <a:rPr lang="en-US" b="1" dirty="0" smtClean="0">
                <a:solidFill>
                  <a:srgbClr val="373D3F"/>
                </a:solidFill>
                <a:effectLst/>
                <a:latin typeface="Tinos"/>
                <a:ea typeface="Times New Roman" panose="02020603050405020304" pitchFamily="18" charset="0"/>
                <a:cs typeface="Times New Roman" panose="02020603050405020304" pitchFamily="18" charset="0"/>
              </a:rPr>
              <a:t>stratum </a:t>
            </a:r>
            <a:r>
              <a:rPr lang="en-US" b="1" dirty="0" err="1" smtClean="0">
                <a:solidFill>
                  <a:srgbClr val="373D3F"/>
                </a:solidFill>
                <a:effectLst/>
                <a:latin typeface="Tinos"/>
                <a:ea typeface="Times New Roman" panose="02020603050405020304" pitchFamily="18" charset="0"/>
                <a:cs typeface="Times New Roman" panose="02020603050405020304" pitchFamily="18" charset="0"/>
              </a:rPr>
              <a:t>corneum</a:t>
            </a:r>
            <a:r>
              <a:rPr lang="en-US" b="1" dirty="0" smtClean="0">
                <a:solidFill>
                  <a:srgbClr val="373D3F"/>
                </a:solidFill>
                <a:effectLst/>
                <a:latin typeface="Tinos"/>
                <a:ea typeface="Times New Roman" panose="02020603050405020304" pitchFamily="18" charset="0"/>
                <a:cs typeface="Times New Roman" panose="02020603050405020304" pitchFamily="18" charset="0"/>
              </a:rPr>
              <a:t> and the stratum </a:t>
            </a:r>
            <a:r>
              <a:rPr lang="en-US" b="1" dirty="0" err="1" smtClean="0">
                <a:solidFill>
                  <a:srgbClr val="373D3F"/>
                </a:solidFill>
                <a:effectLst/>
                <a:latin typeface="Tinos"/>
                <a:ea typeface="Times New Roman" panose="02020603050405020304" pitchFamily="18" charset="0"/>
                <a:cs typeface="Times New Roman" panose="02020603050405020304" pitchFamily="18" charset="0"/>
              </a:rPr>
              <a:t>granulosum</a:t>
            </a:r>
            <a:r>
              <a:rPr lang="en-US" b="1" dirty="0" smtClean="0">
                <a:solidFill>
                  <a:srgbClr val="373D3F"/>
                </a:solidFill>
                <a:effectLst/>
                <a:latin typeface="Tinos"/>
                <a:ea typeface="Times New Roman" panose="02020603050405020304" pitchFamily="18" charset="0"/>
                <a:cs typeface="Times New Roman" panose="02020603050405020304" pitchFamily="18" charset="0"/>
              </a:rPr>
              <a:t> (</a:t>
            </a:r>
            <a:r>
              <a:rPr lang="en-US" b="1" u="none" strike="noStrike" dirty="0" smtClean="0">
                <a:solidFill>
                  <a:srgbClr val="2393BD"/>
                </a:solidFill>
                <a:effectLst/>
                <a:latin typeface="Tinos"/>
                <a:ea typeface="Times New Roman" panose="02020603050405020304" pitchFamily="18" charset="0"/>
                <a:cs typeface="Times New Roman" panose="02020603050405020304" pitchFamily="18" charset="0"/>
                <a:hlinkClick r:id="rId2"/>
              </a:rPr>
              <a:t>Figure 2</a:t>
            </a:r>
            <a:r>
              <a:rPr lang="en-US" b="1" dirty="0" smtClean="0">
                <a:solidFill>
                  <a:srgbClr val="373D3F"/>
                </a:solidFill>
                <a:effectLst/>
                <a:latin typeface="Tinos"/>
                <a:ea typeface="Times New Roman" panose="02020603050405020304" pitchFamily="18" charset="0"/>
                <a:cs typeface="Times New Roman" panose="02020603050405020304" pitchFamily="18" charset="0"/>
              </a:rPr>
              <a:t>).</a:t>
            </a:r>
            <a:endParaRPr lang="en-US" sz="2000" dirty="0" smtClean="0">
              <a:effectLst/>
              <a:latin typeface="Calibri" panose="020F0502020204030204" pitchFamily="34" charset="0"/>
              <a:ea typeface="Calibri" panose="020F0502020204030204" pitchFamily="34" charset="0"/>
              <a:cs typeface="Arial" panose="020B0604020202020204" pitchFamily="34" charset="0"/>
            </a:endParaRPr>
          </a:p>
          <a:p>
            <a:pPr algn="l" rtl="0"/>
            <a:endParaRPr lang="ar-IQ" dirty="0"/>
          </a:p>
        </p:txBody>
      </p:sp>
    </p:spTree>
    <p:extLst>
      <p:ext uri="{BB962C8B-B14F-4D97-AF65-F5344CB8AC3E}">
        <p14:creationId xmlns:p14="http://schemas.microsoft.com/office/powerpoint/2010/main" val="368989742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ar-IQ" dirty="0"/>
          </a:p>
        </p:txBody>
      </p:sp>
      <p:pic>
        <p:nvPicPr>
          <p:cNvPr id="4" name="Picture 2" descr="Part A is a micrograph showing a cross section of thin skin. The topmost layer is a thin, translucent layer with irregular texture and areas where cells are sloughing off. The deepest layer is dark purple and extends into the third layer with finger like projections. The third light purple layer contains thin bands of fibers and small, dark cells. The fourth, and deepest layer, is darker than the third layer, but is still light purple. It contains thick fiber bands that are loosely packed. Part B is a magnified view of the epidermis of thick skin. It shows the topmost layer is five times thicker than the topmost layer of thin skin. The topmost layer of thick skin is also denser and less translucent than the topmost layer of thin skin."/>
          <p:cNvPicPr>
            <a:picLocks noGrp="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783080" y="1825625"/>
            <a:ext cx="8397240" cy="4392295"/>
          </a:xfrm>
          <a:prstGeom prst="rect">
            <a:avLst/>
          </a:prstGeom>
          <a:noFill/>
          <a:ln>
            <a:noFill/>
          </a:ln>
        </p:spPr>
      </p:pic>
    </p:spTree>
    <p:extLst>
      <p:ext uri="{BB962C8B-B14F-4D97-AF65-F5344CB8AC3E}">
        <p14:creationId xmlns:p14="http://schemas.microsoft.com/office/powerpoint/2010/main" val="327086394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ar-IQ"/>
          </a:p>
        </p:txBody>
      </p:sp>
      <p:sp>
        <p:nvSpPr>
          <p:cNvPr id="3" name="عنصر نائب للمحتوى 2"/>
          <p:cNvSpPr>
            <a:spLocks noGrp="1"/>
          </p:cNvSpPr>
          <p:nvPr>
            <p:ph idx="1"/>
          </p:nvPr>
        </p:nvSpPr>
        <p:spPr/>
        <p:txBody>
          <a:bodyPr>
            <a:normAutofit fontScale="77500" lnSpcReduction="20000"/>
          </a:bodyPr>
          <a:lstStyle/>
          <a:p>
            <a:pPr algn="l">
              <a:lnSpc>
                <a:spcPct val="100000"/>
              </a:lnSpc>
              <a:spcBef>
                <a:spcPts val="1800"/>
              </a:spcBef>
              <a:spcAft>
                <a:spcPts val="1200"/>
              </a:spcAft>
            </a:pPr>
            <a:r>
              <a:rPr lang="en-US" sz="3600" b="1" dirty="0" smtClean="0">
                <a:solidFill>
                  <a:srgbClr val="373D3F"/>
                </a:solidFill>
                <a:effectLst/>
                <a:latin typeface="Roboto Condensed"/>
                <a:ea typeface="Times New Roman" panose="02020603050405020304" pitchFamily="18" charset="0"/>
                <a:cs typeface="Times New Roman" panose="02020603050405020304" pitchFamily="18" charset="0"/>
              </a:rPr>
              <a:t>Stratum </a:t>
            </a:r>
            <a:r>
              <a:rPr lang="en-US" sz="3600" b="1" dirty="0" err="1" smtClean="0">
                <a:solidFill>
                  <a:srgbClr val="373D3F"/>
                </a:solidFill>
                <a:effectLst/>
                <a:latin typeface="Roboto Condensed"/>
                <a:ea typeface="Times New Roman" panose="02020603050405020304" pitchFamily="18" charset="0"/>
                <a:cs typeface="Times New Roman" panose="02020603050405020304" pitchFamily="18" charset="0"/>
              </a:rPr>
              <a:t>Basale</a:t>
            </a:r>
            <a:endParaRPr lang="en-US" sz="2000" dirty="0" smtClean="0">
              <a:effectLst/>
              <a:latin typeface="Calibri" panose="020F0502020204030204" pitchFamily="34" charset="0"/>
              <a:ea typeface="Calibri" panose="020F0502020204030204" pitchFamily="34" charset="0"/>
              <a:cs typeface="Arial" panose="020B0604020202020204" pitchFamily="34" charset="0"/>
            </a:endParaRPr>
          </a:p>
          <a:p>
            <a:pPr marL="342900" lvl="0" indent="-342900" algn="l">
              <a:lnSpc>
                <a:spcPct val="100000"/>
              </a:lnSpc>
              <a:spcAft>
                <a:spcPts val="1200"/>
              </a:spcAft>
              <a:buFont typeface="Symbol" panose="05050102010706020507" pitchFamily="18" charset="2"/>
              <a:buChar char=""/>
            </a:pPr>
            <a:r>
              <a:rPr lang="en-US" dirty="0" smtClean="0">
                <a:solidFill>
                  <a:srgbClr val="373D3F"/>
                </a:solidFill>
                <a:effectLst/>
                <a:latin typeface="Tinos"/>
                <a:ea typeface="Times New Roman" panose="02020603050405020304" pitchFamily="18" charset="0"/>
                <a:cs typeface="Times New Roman" panose="02020603050405020304" pitchFamily="18" charset="0"/>
              </a:rPr>
              <a:t>The </a:t>
            </a:r>
            <a:r>
              <a:rPr lang="en-US" b="1" dirty="0" smtClean="0">
                <a:solidFill>
                  <a:srgbClr val="373D3F"/>
                </a:solidFill>
                <a:effectLst/>
                <a:latin typeface="Tinos"/>
                <a:ea typeface="Times New Roman" panose="02020603050405020304" pitchFamily="18" charset="0"/>
                <a:cs typeface="Times New Roman" panose="02020603050405020304" pitchFamily="18" charset="0"/>
              </a:rPr>
              <a:t>stratum </a:t>
            </a:r>
            <a:r>
              <a:rPr lang="en-US" b="1" dirty="0" err="1" smtClean="0">
                <a:solidFill>
                  <a:srgbClr val="373D3F"/>
                </a:solidFill>
                <a:effectLst/>
                <a:latin typeface="Tinos"/>
                <a:ea typeface="Times New Roman" panose="02020603050405020304" pitchFamily="18" charset="0"/>
                <a:cs typeface="Times New Roman" panose="02020603050405020304" pitchFamily="18" charset="0"/>
              </a:rPr>
              <a:t>basale</a:t>
            </a:r>
            <a:r>
              <a:rPr lang="en-US" dirty="0" smtClean="0">
                <a:solidFill>
                  <a:srgbClr val="373D3F"/>
                </a:solidFill>
                <a:effectLst/>
                <a:latin typeface="Tinos"/>
                <a:ea typeface="Times New Roman" panose="02020603050405020304" pitchFamily="18" charset="0"/>
                <a:cs typeface="Times New Roman" panose="02020603050405020304" pitchFamily="18" charset="0"/>
              </a:rPr>
              <a:t> (also called the stratum </a:t>
            </a:r>
            <a:r>
              <a:rPr lang="en-US" dirty="0" err="1" smtClean="0">
                <a:solidFill>
                  <a:srgbClr val="373D3F"/>
                </a:solidFill>
                <a:effectLst/>
                <a:latin typeface="Tinos"/>
                <a:ea typeface="Times New Roman" panose="02020603050405020304" pitchFamily="18" charset="0"/>
                <a:cs typeface="Times New Roman" panose="02020603050405020304" pitchFamily="18" charset="0"/>
              </a:rPr>
              <a:t>germinativum</a:t>
            </a:r>
            <a:r>
              <a:rPr lang="en-US" dirty="0" smtClean="0">
                <a:solidFill>
                  <a:srgbClr val="373D3F"/>
                </a:solidFill>
                <a:effectLst/>
                <a:latin typeface="Tinos"/>
                <a:ea typeface="Times New Roman" panose="02020603050405020304" pitchFamily="18" charset="0"/>
                <a:cs typeface="Times New Roman" panose="02020603050405020304" pitchFamily="18" charset="0"/>
              </a:rPr>
              <a:t>) is the deepest epidermal layer and attaches the epidermis to </a:t>
            </a:r>
            <a:r>
              <a:rPr lang="en-US" b="1" dirty="0" smtClean="0">
                <a:solidFill>
                  <a:srgbClr val="373D3F"/>
                </a:solidFill>
                <a:effectLst/>
                <a:latin typeface="Tinos"/>
                <a:ea typeface="Times New Roman" panose="02020603050405020304" pitchFamily="18" charset="0"/>
                <a:cs typeface="Times New Roman" panose="02020603050405020304" pitchFamily="18" charset="0"/>
              </a:rPr>
              <a:t>the basal lamina</a:t>
            </a:r>
            <a:r>
              <a:rPr lang="en-US" dirty="0" smtClean="0">
                <a:solidFill>
                  <a:srgbClr val="373D3F"/>
                </a:solidFill>
                <a:effectLst/>
                <a:latin typeface="Tinos"/>
                <a:ea typeface="Times New Roman" panose="02020603050405020304" pitchFamily="18" charset="0"/>
                <a:cs typeface="Times New Roman" panose="02020603050405020304" pitchFamily="18" charset="0"/>
              </a:rPr>
              <a:t>, below which lie the layers of the dermis.</a:t>
            </a:r>
            <a:endParaRPr lang="en-US" sz="2000" dirty="0" smtClean="0">
              <a:effectLst/>
              <a:latin typeface="Calibri" panose="020F0502020204030204" pitchFamily="34" charset="0"/>
              <a:ea typeface="Calibri" panose="020F0502020204030204" pitchFamily="34" charset="0"/>
              <a:cs typeface="Arial" panose="020B0604020202020204" pitchFamily="34" charset="0"/>
            </a:endParaRPr>
          </a:p>
          <a:p>
            <a:pPr marL="342900" lvl="0" indent="-342900" algn="l">
              <a:lnSpc>
                <a:spcPct val="100000"/>
              </a:lnSpc>
              <a:spcAft>
                <a:spcPts val="1200"/>
              </a:spcAft>
              <a:buFont typeface="Symbol" panose="05050102010706020507" pitchFamily="18" charset="2"/>
              <a:buChar char=""/>
            </a:pPr>
            <a:r>
              <a:rPr lang="en-US" dirty="0" smtClean="0">
                <a:solidFill>
                  <a:srgbClr val="373D3F"/>
                </a:solidFill>
                <a:effectLst/>
                <a:latin typeface="Tinos"/>
                <a:ea typeface="Times New Roman" panose="02020603050405020304" pitchFamily="18" charset="0"/>
                <a:cs typeface="Times New Roman" panose="02020603050405020304" pitchFamily="18" charset="0"/>
              </a:rPr>
              <a:t>The cells in the stratum </a:t>
            </a:r>
            <a:r>
              <a:rPr lang="en-US" dirty="0" err="1" smtClean="0">
                <a:solidFill>
                  <a:srgbClr val="373D3F"/>
                </a:solidFill>
                <a:effectLst/>
                <a:latin typeface="Tinos"/>
                <a:ea typeface="Times New Roman" panose="02020603050405020304" pitchFamily="18" charset="0"/>
                <a:cs typeface="Times New Roman" panose="02020603050405020304" pitchFamily="18" charset="0"/>
              </a:rPr>
              <a:t>basale</a:t>
            </a:r>
            <a:r>
              <a:rPr lang="en-US" dirty="0" smtClean="0">
                <a:solidFill>
                  <a:srgbClr val="373D3F"/>
                </a:solidFill>
                <a:effectLst/>
                <a:latin typeface="Tinos"/>
                <a:ea typeface="Times New Roman" panose="02020603050405020304" pitchFamily="18" charset="0"/>
                <a:cs typeface="Times New Roman" panose="02020603050405020304" pitchFamily="18" charset="0"/>
              </a:rPr>
              <a:t> bond to the dermis via intertwining collagen fibers, referred to as the basement membrane.</a:t>
            </a:r>
            <a:endParaRPr lang="en-US" sz="2000" dirty="0" smtClean="0">
              <a:effectLst/>
              <a:latin typeface="Calibri" panose="020F0502020204030204" pitchFamily="34" charset="0"/>
              <a:ea typeface="Calibri" panose="020F0502020204030204" pitchFamily="34" charset="0"/>
              <a:cs typeface="Arial" panose="020B0604020202020204" pitchFamily="34" charset="0"/>
            </a:endParaRPr>
          </a:p>
          <a:p>
            <a:pPr marL="342900" lvl="0" indent="-342900" algn="l">
              <a:lnSpc>
                <a:spcPct val="100000"/>
              </a:lnSpc>
              <a:spcAft>
                <a:spcPts val="1200"/>
              </a:spcAft>
              <a:buFont typeface="Symbol" panose="05050102010706020507" pitchFamily="18" charset="2"/>
              <a:buChar char=""/>
            </a:pPr>
            <a:r>
              <a:rPr lang="en-US" dirty="0" smtClean="0">
                <a:solidFill>
                  <a:srgbClr val="373D3F"/>
                </a:solidFill>
                <a:effectLst/>
                <a:latin typeface="Tinos"/>
                <a:ea typeface="Times New Roman" panose="02020603050405020304" pitchFamily="18" charset="0"/>
                <a:cs typeface="Times New Roman" panose="02020603050405020304" pitchFamily="18" charset="0"/>
              </a:rPr>
              <a:t>A finger-like projection, or fold, known as the </a:t>
            </a:r>
            <a:r>
              <a:rPr lang="en-US" b="1" dirty="0" smtClean="0">
                <a:solidFill>
                  <a:srgbClr val="373D3F"/>
                </a:solidFill>
                <a:effectLst/>
                <a:latin typeface="Tinos"/>
                <a:ea typeface="Times New Roman" panose="02020603050405020304" pitchFamily="18" charset="0"/>
                <a:cs typeface="Times New Roman" panose="02020603050405020304" pitchFamily="18" charset="0"/>
              </a:rPr>
              <a:t>dermal papilla</a:t>
            </a:r>
            <a:r>
              <a:rPr lang="en-US" dirty="0" smtClean="0">
                <a:solidFill>
                  <a:srgbClr val="373D3F"/>
                </a:solidFill>
                <a:effectLst/>
                <a:latin typeface="Tinos"/>
                <a:ea typeface="Times New Roman" panose="02020603050405020304" pitchFamily="18" charset="0"/>
                <a:cs typeface="Times New Roman" panose="02020603050405020304" pitchFamily="18" charset="0"/>
              </a:rPr>
              <a:t>  is found in the superficial portion of the dermis.</a:t>
            </a:r>
            <a:endParaRPr lang="en-US" sz="2000" dirty="0" smtClean="0">
              <a:effectLst/>
              <a:latin typeface="Calibri" panose="020F0502020204030204" pitchFamily="34" charset="0"/>
              <a:ea typeface="Calibri" panose="020F0502020204030204" pitchFamily="34" charset="0"/>
              <a:cs typeface="Arial" panose="020B0604020202020204" pitchFamily="34" charset="0"/>
            </a:endParaRPr>
          </a:p>
          <a:p>
            <a:pPr marL="342900" lvl="0" indent="-342900" algn="l">
              <a:lnSpc>
                <a:spcPct val="100000"/>
              </a:lnSpc>
              <a:spcAft>
                <a:spcPts val="1200"/>
              </a:spcAft>
              <a:buFont typeface="Symbol" panose="05050102010706020507" pitchFamily="18" charset="2"/>
              <a:buChar char=""/>
            </a:pPr>
            <a:r>
              <a:rPr lang="en-US" dirty="0" smtClean="0">
                <a:solidFill>
                  <a:srgbClr val="373D3F"/>
                </a:solidFill>
                <a:effectLst/>
                <a:latin typeface="Tinos"/>
                <a:ea typeface="Times New Roman" panose="02020603050405020304" pitchFamily="18" charset="0"/>
                <a:cs typeface="Times New Roman" panose="02020603050405020304" pitchFamily="18" charset="0"/>
              </a:rPr>
              <a:t>Dermal papillae increase the strength of the connection between the epidermis and dermis </a:t>
            </a:r>
            <a:endParaRPr lang="en-US" sz="2000" dirty="0" smtClean="0">
              <a:effectLst/>
              <a:latin typeface="Calibri" panose="020F0502020204030204" pitchFamily="34" charset="0"/>
              <a:ea typeface="Calibri" panose="020F0502020204030204" pitchFamily="34" charset="0"/>
              <a:cs typeface="Arial" panose="020B0604020202020204" pitchFamily="34" charset="0"/>
            </a:endParaRPr>
          </a:p>
          <a:p>
            <a:pPr algn="l" rtl="0">
              <a:lnSpc>
                <a:spcPct val="100000"/>
              </a:lnSpc>
            </a:pPr>
            <a:endParaRPr lang="ar-IQ" dirty="0"/>
          </a:p>
        </p:txBody>
      </p:sp>
    </p:spTree>
    <p:extLst>
      <p:ext uri="{BB962C8B-B14F-4D97-AF65-F5344CB8AC3E}">
        <p14:creationId xmlns:p14="http://schemas.microsoft.com/office/powerpoint/2010/main" val="208031766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4" descr="This illustration shows a cross section of the epidermis. The cells of the innermost layer, the stratum basale, are large and have a purple nucleus. The stratum basale curls around the dermis, which projects into the epidermis. The stratum basale contains four layers of large, triangle-shaped keratinocytes. Fibers are visible within the spaces between keratinocytes in the stratum basale. A melanocyte is also present in this layer. The melanocyte possesses finger-like projections extending from its main cell body. The projections branch through the extracellular spaces between nearby keratinocytes. Above the stratum basale is the stratum spinosum which consists of 8 layers of oval-shaped keratinocytes. The nucleus is present in these keratinocytes, but has faded to a lighter purple. The stratum granulosum contains five layers of keratinocytes, each containing spots in its cytoplasm, labeled the lamellar granules. The stratum lucidium contains 4 layers of diamond-shaped cells with no nucleus. The stratum corneum contains 9 layers of keratinocytes with no nucleus , nor cytoplasm. A few of the cells in the topmost layer of the stratum corneum are flaking off from the skin."/>
          <p:cNvPicPr>
            <a:picLocks noGrp="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798320" y="1216025"/>
            <a:ext cx="8244840" cy="4351338"/>
          </a:xfrm>
          <a:prstGeom prst="rect">
            <a:avLst/>
          </a:prstGeom>
          <a:noFill/>
          <a:ln>
            <a:noFill/>
          </a:ln>
        </p:spPr>
      </p:pic>
    </p:spTree>
    <p:extLst>
      <p:ext uri="{BB962C8B-B14F-4D97-AF65-F5344CB8AC3E}">
        <p14:creationId xmlns:p14="http://schemas.microsoft.com/office/powerpoint/2010/main" val="335695371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ar-IQ" dirty="0"/>
          </a:p>
        </p:txBody>
      </p:sp>
      <p:sp>
        <p:nvSpPr>
          <p:cNvPr id="3" name="عنصر نائب للمحتوى 2"/>
          <p:cNvSpPr>
            <a:spLocks noGrp="1"/>
          </p:cNvSpPr>
          <p:nvPr>
            <p:ph idx="1"/>
          </p:nvPr>
        </p:nvSpPr>
        <p:spPr/>
        <p:txBody>
          <a:bodyPr/>
          <a:lstStyle/>
          <a:p>
            <a:pPr algn="l" rtl="0"/>
            <a:r>
              <a:rPr lang="en-US" sz="4000" dirty="0">
                <a:solidFill>
                  <a:srgbClr val="373D3F"/>
                </a:solidFill>
                <a:latin typeface="Tinos"/>
                <a:ea typeface="Times New Roman" panose="02020603050405020304" pitchFamily="18" charset="0"/>
                <a:cs typeface="Times New Roman" panose="02020603050405020304" pitchFamily="18" charset="0"/>
              </a:rPr>
              <a:t>Figure 4. Layers of the Epidermis. The epidermis of thick skin has five layers: stratum </a:t>
            </a:r>
            <a:r>
              <a:rPr lang="en-US" sz="4000" dirty="0" err="1">
                <a:solidFill>
                  <a:srgbClr val="373D3F"/>
                </a:solidFill>
                <a:latin typeface="Tinos"/>
                <a:ea typeface="Times New Roman" panose="02020603050405020304" pitchFamily="18" charset="0"/>
                <a:cs typeface="Times New Roman" panose="02020603050405020304" pitchFamily="18" charset="0"/>
              </a:rPr>
              <a:t>basale</a:t>
            </a:r>
            <a:r>
              <a:rPr lang="en-US" sz="4000" dirty="0">
                <a:solidFill>
                  <a:srgbClr val="373D3F"/>
                </a:solidFill>
                <a:latin typeface="Tinos"/>
                <a:ea typeface="Times New Roman" panose="02020603050405020304" pitchFamily="18" charset="0"/>
                <a:cs typeface="Times New Roman" panose="02020603050405020304" pitchFamily="18" charset="0"/>
              </a:rPr>
              <a:t>, stratum </a:t>
            </a:r>
            <a:r>
              <a:rPr lang="en-US" sz="4000" dirty="0" err="1">
                <a:solidFill>
                  <a:srgbClr val="373D3F"/>
                </a:solidFill>
                <a:latin typeface="Tinos"/>
                <a:ea typeface="Times New Roman" panose="02020603050405020304" pitchFamily="18" charset="0"/>
                <a:cs typeface="Times New Roman" panose="02020603050405020304" pitchFamily="18" charset="0"/>
              </a:rPr>
              <a:t>spinosum</a:t>
            </a:r>
            <a:r>
              <a:rPr lang="en-US" sz="4000" dirty="0">
                <a:solidFill>
                  <a:srgbClr val="373D3F"/>
                </a:solidFill>
                <a:latin typeface="Tinos"/>
                <a:ea typeface="Times New Roman" panose="02020603050405020304" pitchFamily="18" charset="0"/>
                <a:cs typeface="Times New Roman" panose="02020603050405020304" pitchFamily="18" charset="0"/>
              </a:rPr>
              <a:t>, stratum </a:t>
            </a:r>
            <a:r>
              <a:rPr lang="en-US" sz="4000" dirty="0" err="1">
                <a:solidFill>
                  <a:srgbClr val="373D3F"/>
                </a:solidFill>
                <a:latin typeface="Tinos"/>
                <a:ea typeface="Times New Roman" panose="02020603050405020304" pitchFamily="18" charset="0"/>
                <a:cs typeface="Times New Roman" panose="02020603050405020304" pitchFamily="18" charset="0"/>
              </a:rPr>
              <a:t>granulosum</a:t>
            </a:r>
            <a:r>
              <a:rPr lang="en-US" sz="4000" dirty="0">
                <a:solidFill>
                  <a:srgbClr val="373D3F"/>
                </a:solidFill>
                <a:latin typeface="Tinos"/>
                <a:ea typeface="Times New Roman" panose="02020603050405020304" pitchFamily="18" charset="0"/>
                <a:cs typeface="Times New Roman" panose="02020603050405020304" pitchFamily="18" charset="0"/>
              </a:rPr>
              <a:t>, stratum </a:t>
            </a:r>
            <a:r>
              <a:rPr lang="en-US" sz="4000" dirty="0" err="1">
                <a:solidFill>
                  <a:srgbClr val="373D3F"/>
                </a:solidFill>
                <a:latin typeface="Tinos"/>
                <a:ea typeface="Times New Roman" panose="02020603050405020304" pitchFamily="18" charset="0"/>
                <a:cs typeface="Times New Roman" panose="02020603050405020304" pitchFamily="18" charset="0"/>
              </a:rPr>
              <a:t>lucidum</a:t>
            </a:r>
            <a:r>
              <a:rPr lang="en-US" sz="4000" dirty="0">
                <a:solidFill>
                  <a:srgbClr val="373D3F"/>
                </a:solidFill>
                <a:latin typeface="Tinos"/>
                <a:ea typeface="Times New Roman" panose="02020603050405020304" pitchFamily="18" charset="0"/>
                <a:cs typeface="Times New Roman" panose="02020603050405020304" pitchFamily="18" charset="0"/>
              </a:rPr>
              <a:t>, and stratum </a:t>
            </a:r>
            <a:r>
              <a:rPr lang="en-US" sz="4000" dirty="0" err="1">
                <a:solidFill>
                  <a:srgbClr val="373D3F"/>
                </a:solidFill>
                <a:latin typeface="Tinos"/>
                <a:ea typeface="Times New Roman" panose="02020603050405020304" pitchFamily="18" charset="0"/>
                <a:cs typeface="Times New Roman" panose="02020603050405020304" pitchFamily="18" charset="0"/>
              </a:rPr>
              <a:t>corneum</a:t>
            </a:r>
            <a:r>
              <a:rPr lang="en-US" sz="4000" dirty="0">
                <a:solidFill>
                  <a:srgbClr val="373D3F"/>
                </a:solidFill>
                <a:latin typeface="Tinos"/>
                <a:ea typeface="Times New Roman" panose="02020603050405020304" pitchFamily="18" charset="0"/>
                <a:cs typeface="Times New Roman" panose="02020603050405020304" pitchFamily="18" charset="0"/>
              </a:rPr>
              <a:t>.</a:t>
            </a:r>
            <a:r>
              <a:rPr lang="en-US" sz="4000" dirty="0">
                <a:solidFill>
                  <a:prstClr val="black"/>
                </a:solidFill>
                <a:latin typeface="Calibri" panose="020F0502020204030204" pitchFamily="34" charset="0"/>
                <a:ea typeface="Calibri" panose="020F0502020204030204" pitchFamily="34" charset="0"/>
                <a:cs typeface="Arial" panose="020B0604020202020204" pitchFamily="34" charset="0"/>
              </a:rPr>
              <a:t/>
            </a:r>
            <a:br>
              <a:rPr lang="en-US" sz="4000" dirty="0">
                <a:solidFill>
                  <a:prstClr val="black"/>
                </a:solidFill>
                <a:latin typeface="Calibri" panose="020F0502020204030204" pitchFamily="34" charset="0"/>
                <a:ea typeface="Calibri" panose="020F0502020204030204" pitchFamily="34" charset="0"/>
                <a:cs typeface="Arial" panose="020B0604020202020204" pitchFamily="34" charset="0"/>
              </a:rPr>
            </a:br>
            <a:endParaRPr lang="ar-IQ" dirty="0"/>
          </a:p>
        </p:txBody>
      </p:sp>
    </p:spTree>
    <p:extLst>
      <p:ext uri="{BB962C8B-B14F-4D97-AF65-F5344CB8AC3E}">
        <p14:creationId xmlns:p14="http://schemas.microsoft.com/office/powerpoint/2010/main" val="4163206977"/>
      </p:ext>
    </p:extLst>
  </p:cSld>
  <p:clrMapOvr>
    <a:masterClrMapping/>
  </p:clrMapOvr>
  <p:timing>
    <p:tnLst>
      <p:par>
        <p:cTn id="1" dur="indefinite" restart="never" nodeType="tmRoot"/>
      </p:par>
    </p:tnLst>
  </p:timing>
</p:sld>
</file>

<file path=ppt/theme/theme1.xml><?xml version="1.0" encoding="utf-8"?>
<a:theme xmlns:a="http://schemas.openxmlformats.org/drawingml/2006/main" name="نسق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21</TotalTime>
  <Words>1127</Words>
  <Application>Microsoft Office PowerPoint</Application>
  <PresentationFormat>ملء الشاشة</PresentationFormat>
  <Paragraphs>85</Paragraphs>
  <Slides>21</Slides>
  <Notes>0</Notes>
  <HiddenSlides>0</HiddenSlides>
  <MMClips>0</MMClips>
  <ScaleCrop>false</ScaleCrop>
  <HeadingPairs>
    <vt:vector size="6" baseType="variant">
      <vt:variant>
        <vt:lpstr>الخطوط المستخدمة</vt:lpstr>
      </vt:variant>
      <vt:variant>
        <vt:i4>10</vt:i4>
      </vt:variant>
      <vt:variant>
        <vt:lpstr>نسق</vt:lpstr>
      </vt:variant>
      <vt:variant>
        <vt:i4>2</vt:i4>
      </vt:variant>
      <vt:variant>
        <vt:lpstr>عناوين الشرائح</vt:lpstr>
      </vt:variant>
      <vt:variant>
        <vt:i4>21</vt:i4>
      </vt:variant>
    </vt:vector>
  </HeadingPairs>
  <TitlesOfParts>
    <vt:vector size="33" baseType="lpstr">
      <vt:lpstr>Arial</vt:lpstr>
      <vt:lpstr>Book Antiqua</vt:lpstr>
      <vt:lpstr>Calibri</vt:lpstr>
      <vt:lpstr>Calibri Light</vt:lpstr>
      <vt:lpstr>Helvetica</vt:lpstr>
      <vt:lpstr>proximanova-bold</vt:lpstr>
      <vt:lpstr>Roboto Condensed</vt:lpstr>
      <vt:lpstr>Symbol</vt:lpstr>
      <vt:lpstr>Times New Roman</vt:lpstr>
      <vt:lpstr>Tinos</vt:lpstr>
      <vt:lpstr>نسق Office</vt:lpstr>
      <vt:lpstr>1_Office Theme</vt:lpstr>
      <vt:lpstr> Skin Anatomy and physiology   </vt:lpstr>
      <vt:lpstr>Skin Anatomy and physiology </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Figure 6. Layers of the Dermis</vt:lpstr>
      <vt:lpstr>عرض تقديمي في PowerPoint</vt:lpstr>
      <vt:lpstr>عرض تقديمي في PowerPoint</vt:lpstr>
      <vt:lpstr>عرض تقديمي في PowerPoint</vt:lpstr>
      <vt:lpstr>عرض تقديمي في PowerPoint</vt:lpstr>
      <vt:lpstr>عرض تقديمي في PowerPoint</vt:lpstr>
    </vt:vector>
  </TitlesOfParts>
  <Company>Microsoft (C)</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Skin Anatomy and physiology </dc:title>
  <dc:creator>FUJISU</dc:creator>
  <cp:lastModifiedBy>FUJISU</cp:lastModifiedBy>
  <cp:revision>4</cp:revision>
  <dcterms:created xsi:type="dcterms:W3CDTF">2018-12-30T06:35:39Z</dcterms:created>
  <dcterms:modified xsi:type="dcterms:W3CDTF">2018-12-30T06:58:28Z</dcterms:modified>
</cp:coreProperties>
</file>